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58" r:id="rId3"/>
    <p:sldId id="259" r:id="rId4"/>
    <p:sldId id="261" r:id="rId5"/>
  </p:sldIdLst>
  <p:sldSz cx="6858000" cy="9144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0" d="100"/>
          <a:sy n="150" d="100"/>
        </p:scale>
        <p:origin x="-816" y="4050"/>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4.8529411764705876E-2"/>
          <c:y val="3.2626427406199067E-2"/>
          <c:w val="0.95294117647059062"/>
          <c:h val="0.90375203915171287"/>
        </c:manualLayout>
      </c:layout>
      <c:barChart>
        <c:barDir val="col"/>
        <c:grouping val="clustered"/>
        <c:ser>
          <c:idx val="0"/>
          <c:order val="0"/>
          <c:tx>
            <c:strRef>
              <c:f>Sheet1!$A$2</c:f>
              <c:strCache>
                <c:ptCount val="1"/>
              </c:strCache>
            </c:strRef>
          </c:tx>
          <c:spPr>
            <a:solidFill>
              <a:schemeClr val="accent1"/>
            </a:solidFill>
            <a:ln w="6909">
              <a:solidFill>
                <a:schemeClr val="tx1"/>
              </a:solidFill>
              <a:prstDash val="solid"/>
            </a:ln>
          </c:spPr>
          <c:cat>
            <c:strRef>
              <c:f>Sheet1!$B$1:$S$1</c:f>
              <c:strCache>
                <c:ptCount val="18"/>
                <c:pt idx="0">
                  <c:v>92-93</c:v>
                </c:pt>
                <c:pt idx="1">
                  <c:v>93-94</c:v>
                </c:pt>
                <c:pt idx="2">
                  <c:v>94-95</c:v>
                </c:pt>
                <c:pt idx="3">
                  <c:v>95-96</c:v>
                </c:pt>
                <c:pt idx="4">
                  <c:v>96-97</c:v>
                </c:pt>
                <c:pt idx="5">
                  <c:v>97-98</c:v>
                </c:pt>
                <c:pt idx="6">
                  <c:v>98-99</c:v>
                </c:pt>
                <c:pt idx="7">
                  <c:v>99-00</c:v>
                </c:pt>
                <c:pt idx="8">
                  <c:v>00-01</c:v>
                </c:pt>
                <c:pt idx="9">
                  <c:v>01-02</c:v>
                </c:pt>
                <c:pt idx="10">
                  <c:v>02-03</c:v>
                </c:pt>
                <c:pt idx="11">
                  <c:v>03-04</c:v>
                </c:pt>
                <c:pt idx="12">
                  <c:v>04-05</c:v>
                </c:pt>
                <c:pt idx="13">
                  <c:v>05-06</c:v>
                </c:pt>
                <c:pt idx="14">
                  <c:v>06-07</c:v>
                </c:pt>
                <c:pt idx="15">
                  <c:v>07-08</c:v>
                </c:pt>
                <c:pt idx="16">
                  <c:v> 08-09</c:v>
                </c:pt>
                <c:pt idx="17">
                  <c:v>09-10</c:v>
                </c:pt>
              </c:strCache>
            </c:strRef>
          </c:cat>
          <c:val>
            <c:numRef>
              <c:f>Sheet1!$B$2:$S$2</c:f>
              <c:numCache>
                <c:formatCode>General</c:formatCode>
                <c:ptCount val="18"/>
                <c:pt idx="0">
                  <c:v>1</c:v>
                </c:pt>
                <c:pt idx="1">
                  <c:v>1</c:v>
                </c:pt>
                <c:pt idx="2">
                  <c:v>3</c:v>
                </c:pt>
                <c:pt idx="3">
                  <c:v>6</c:v>
                </c:pt>
                <c:pt idx="4">
                  <c:v>2</c:v>
                </c:pt>
                <c:pt idx="5">
                  <c:v>4</c:v>
                </c:pt>
                <c:pt idx="6">
                  <c:v>3</c:v>
                </c:pt>
                <c:pt idx="7">
                  <c:v>9</c:v>
                </c:pt>
                <c:pt idx="8">
                  <c:v>6</c:v>
                </c:pt>
                <c:pt idx="9">
                  <c:v>10</c:v>
                </c:pt>
                <c:pt idx="10">
                  <c:v>10</c:v>
                </c:pt>
                <c:pt idx="11">
                  <c:v>13</c:v>
                </c:pt>
                <c:pt idx="12">
                  <c:v>11</c:v>
                </c:pt>
                <c:pt idx="13">
                  <c:v>19</c:v>
                </c:pt>
                <c:pt idx="14">
                  <c:v>15</c:v>
                </c:pt>
                <c:pt idx="15">
                  <c:v>16</c:v>
                </c:pt>
                <c:pt idx="16">
                  <c:v>17</c:v>
                </c:pt>
                <c:pt idx="17">
                  <c:v>18</c:v>
                </c:pt>
              </c:numCache>
            </c:numRef>
          </c:val>
        </c:ser>
        <c:ser>
          <c:idx val="1"/>
          <c:order val="1"/>
          <c:tx>
            <c:strRef>
              <c:f>Sheet1!$A$3</c:f>
              <c:strCache>
                <c:ptCount val="1"/>
              </c:strCache>
            </c:strRef>
          </c:tx>
          <c:spPr>
            <a:solidFill>
              <a:schemeClr val="accent2"/>
            </a:solidFill>
            <a:ln w="6909">
              <a:solidFill>
                <a:schemeClr val="tx1"/>
              </a:solidFill>
              <a:prstDash val="solid"/>
            </a:ln>
          </c:spPr>
          <c:cat>
            <c:strRef>
              <c:f>Sheet1!$B$1:$S$1</c:f>
              <c:strCache>
                <c:ptCount val="18"/>
                <c:pt idx="0">
                  <c:v>92-93</c:v>
                </c:pt>
                <c:pt idx="1">
                  <c:v>93-94</c:v>
                </c:pt>
                <c:pt idx="2">
                  <c:v>94-95</c:v>
                </c:pt>
                <c:pt idx="3">
                  <c:v>95-96</c:v>
                </c:pt>
                <c:pt idx="4">
                  <c:v>96-97</c:v>
                </c:pt>
                <c:pt idx="5">
                  <c:v>97-98</c:v>
                </c:pt>
                <c:pt idx="6">
                  <c:v>98-99</c:v>
                </c:pt>
                <c:pt idx="7">
                  <c:v>99-00</c:v>
                </c:pt>
                <c:pt idx="8">
                  <c:v>00-01</c:v>
                </c:pt>
                <c:pt idx="9">
                  <c:v>01-02</c:v>
                </c:pt>
                <c:pt idx="10">
                  <c:v>02-03</c:v>
                </c:pt>
                <c:pt idx="11">
                  <c:v>03-04</c:v>
                </c:pt>
                <c:pt idx="12">
                  <c:v>04-05</c:v>
                </c:pt>
                <c:pt idx="13">
                  <c:v>05-06</c:v>
                </c:pt>
                <c:pt idx="14">
                  <c:v>06-07</c:v>
                </c:pt>
                <c:pt idx="15">
                  <c:v>07-08</c:v>
                </c:pt>
                <c:pt idx="16">
                  <c:v> 08-09</c:v>
                </c:pt>
                <c:pt idx="17">
                  <c:v>09-10</c:v>
                </c:pt>
              </c:strCache>
            </c:strRef>
          </c:cat>
          <c:val>
            <c:numRef>
              <c:f>Sheet1!$B$3:$S$3</c:f>
              <c:numCache>
                <c:formatCode>General</c:formatCode>
                <c:ptCount val="18"/>
              </c:numCache>
            </c:numRef>
          </c:val>
        </c:ser>
        <c:ser>
          <c:idx val="2"/>
          <c:order val="2"/>
          <c:tx>
            <c:strRef>
              <c:f>Sheet1!$A$4</c:f>
              <c:strCache>
                <c:ptCount val="1"/>
              </c:strCache>
            </c:strRef>
          </c:tx>
          <c:spPr>
            <a:solidFill>
              <a:schemeClr val="hlink"/>
            </a:solidFill>
            <a:ln w="6909">
              <a:solidFill>
                <a:schemeClr val="tx1"/>
              </a:solidFill>
              <a:prstDash val="solid"/>
            </a:ln>
          </c:spPr>
          <c:cat>
            <c:strRef>
              <c:f>Sheet1!$B$1:$S$1</c:f>
              <c:strCache>
                <c:ptCount val="18"/>
                <c:pt idx="0">
                  <c:v>92-93</c:v>
                </c:pt>
                <c:pt idx="1">
                  <c:v>93-94</c:v>
                </c:pt>
                <c:pt idx="2">
                  <c:v>94-95</c:v>
                </c:pt>
                <c:pt idx="3">
                  <c:v>95-96</c:v>
                </c:pt>
                <c:pt idx="4">
                  <c:v>96-97</c:v>
                </c:pt>
                <c:pt idx="5">
                  <c:v>97-98</c:v>
                </c:pt>
                <c:pt idx="6">
                  <c:v>98-99</c:v>
                </c:pt>
                <c:pt idx="7">
                  <c:v>99-00</c:v>
                </c:pt>
                <c:pt idx="8">
                  <c:v>00-01</c:v>
                </c:pt>
                <c:pt idx="9">
                  <c:v>01-02</c:v>
                </c:pt>
                <c:pt idx="10">
                  <c:v>02-03</c:v>
                </c:pt>
                <c:pt idx="11">
                  <c:v>03-04</c:v>
                </c:pt>
                <c:pt idx="12">
                  <c:v>04-05</c:v>
                </c:pt>
                <c:pt idx="13">
                  <c:v>05-06</c:v>
                </c:pt>
                <c:pt idx="14">
                  <c:v>06-07</c:v>
                </c:pt>
                <c:pt idx="15">
                  <c:v>07-08</c:v>
                </c:pt>
                <c:pt idx="16">
                  <c:v> 08-09</c:v>
                </c:pt>
                <c:pt idx="17">
                  <c:v>09-10</c:v>
                </c:pt>
              </c:strCache>
            </c:strRef>
          </c:cat>
          <c:val>
            <c:numRef>
              <c:f>Sheet1!$B$4:$S$4</c:f>
              <c:numCache>
                <c:formatCode>General</c:formatCode>
                <c:ptCount val="18"/>
              </c:numCache>
            </c:numRef>
          </c:val>
        </c:ser>
        <c:axId val="77394688"/>
        <c:axId val="77396224"/>
      </c:barChart>
      <c:catAx>
        <c:axId val="77394688"/>
        <c:scaling>
          <c:orientation val="minMax"/>
        </c:scaling>
        <c:axPos val="b"/>
        <c:numFmt formatCode="General" sourceLinked="1"/>
        <c:tickLblPos val="nextTo"/>
        <c:spPr>
          <a:ln w="1727">
            <a:solidFill>
              <a:schemeClr val="tx1"/>
            </a:solidFill>
            <a:prstDash val="solid"/>
          </a:ln>
        </c:spPr>
        <c:txPr>
          <a:bodyPr rot="0" vert="horz"/>
          <a:lstStyle/>
          <a:p>
            <a:pPr>
              <a:defRPr sz="530" b="1" i="0" u="none" strike="noStrike" baseline="0">
                <a:solidFill>
                  <a:schemeClr val="tx1"/>
                </a:solidFill>
                <a:latin typeface="Arial"/>
                <a:ea typeface="Arial"/>
                <a:cs typeface="Arial"/>
              </a:defRPr>
            </a:pPr>
            <a:endParaRPr lang="en-US"/>
          </a:p>
        </c:txPr>
        <c:crossAx val="77396224"/>
        <c:crosses val="autoZero"/>
        <c:auto val="1"/>
        <c:lblAlgn val="ctr"/>
        <c:lblOffset val="100"/>
        <c:tickLblSkip val="1"/>
        <c:tickMarkSkip val="1"/>
      </c:catAx>
      <c:valAx>
        <c:axId val="77396224"/>
        <c:scaling>
          <c:orientation val="minMax"/>
        </c:scaling>
        <c:axPos val="l"/>
        <c:majorGridlines>
          <c:spPr>
            <a:ln w="1727">
              <a:solidFill>
                <a:schemeClr val="tx1"/>
              </a:solidFill>
              <a:prstDash val="solid"/>
            </a:ln>
          </c:spPr>
        </c:majorGridlines>
        <c:numFmt formatCode="General" sourceLinked="1"/>
        <c:tickLblPos val="nextTo"/>
        <c:spPr>
          <a:ln w="1727">
            <a:solidFill>
              <a:schemeClr val="tx1"/>
            </a:solidFill>
            <a:prstDash val="solid"/>
          </a:ln>
        </c:spPr>
        <c:txPr>
          <a:bodyPr rot="0" vert="horz"/>
          <a:lstStyle/>
          <a:p>
            <a:pPr>
              <a:defRPr sz="462" b="1" i="0" u="none" strike="noStrike" baseline="0">
                <a:solidFill>
                  <a:schemeClr val="tx1"/>
                </a:solidFill>
                <a:latin typeface="Arial"/>
                <a:ea typeface="Arial"/>
                <a:cs typeface="Arial"/>
              </a:defRPr>
            </a:pPr>
            <a:endParaRPr lang="en-US"/>
          </a:p>
        </c:txPr>
        <c:crossAx val="77394688"/>
        <c:crosses val="autoZero"/>
        <c:crossBetween val="between"/>
      </c:valAx>
      <c:spPr>
        <a:solidFill>
          <a:schemeClr val="bg1"/>
        </a:solidFill>
        <a:ln w="6909">
          <a:solidFill>
            <a:schemeClr val="tx1"/>
          </a:solidFill>
          <a:prstDash val="solid"/>
        </a:ln>
      </c:spPr>
    </c:plotArea>
    <c:plotVisOnly val="1"/>
    <c:dispBlanksAs val="gap"/>
  </c:chart>
  <c:spPr>
    <a:noFill/>
    <a:ln>
      <a:noFill/>
    </a:ln>
  </c:spPr>
  <c:txPr>
    <a:bodyPr/>
    <a:lstStyle/>
    <a:p>
      <a:pPr>
        <a:defRPr sz="1061" b="1" i="0" u="none" strike="noStrike" baseline="0">
          <a:solidFill>
            <a:schemeClr val="tx1"/>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3129770992366423"/>
          <c:y val="0.28295819935691374"/>
          <c:w val="0.37404580152671757"/>
          <c:h val="0.47266881028938956"/>
        </c:manualLayout>
      </c:layout>
      <c:pieChart>
        <c:varyColors val="1"/>
        <c:ser>
          <c:idx val="0"/>
          <c:order val="0"/>
          <c:tx>
            <c:strRef>
              <c:f>Sheet1!$A$2</c:f>
              <c:strCache>
                <c:ptCount val="1"/>
                <c:pt idx="0">
                  <c:v>Source</c:v>
                </c:pt>
              </c:strCache>
            </c:strRef>
          </c:tx>
          <c:spPr>
            <a:solidFill>
              <a:schemeClr val="accent1"/>
            </a:solidFill>
            <a:ln w="9825">
              <a:solidFill>
                <a:schemeClr val="tx1"/>
              </a:solidFill>
              <a:prstDash val="solid"/>
            </a:ln>
          </c:spPr>
          <c:dPt>
            <c:idx val="1"/>
            <c:spPr>
              <a:solidFill>
                <a:srgbClr val="00FF00"/>
              </a:solidFill>
              <a:ln w="9825">
                <a:solidFill>
                  <a:schemeClr val="tx1"/>
                </a:solidFill>
                <a:prstDash val="solid"/>
              </a:ln>
            </c:spPr>
          </c:dPt>
          <c:dPt>
            <c:idx val="2"/>
            <c:spPr>
              <a:solidFill>
                <a:schemeClr val="hlink"/>
              </a:solidFill>
              <a:ln w="9825">
                <a:solidFill>
                  <a:schemeClr val="tx1"/>
                </a:solidFill>
                <a:prstDash val="solid"/>
              </a:ln>
            </c:spPr>
          </c:dPt>
          <c:dPt>
            <c:idx val="3"/>
            <c:spPr>
              <a:solidFill>
                <a:srgbClr val="99CC00"/>
              </a:solidFill>
              <a:ln w="9825">
                <a:solidFill>
                  <a:schemeClr val="tx1"/>
                </a:solidFill>
                <a:prstDash val="solid"/>
              </a:ln>
            </c:spPr>
          </c:dPt>
          <c:dPt>
            <c:idx val="4"/>
            <c:spPr>
              <a:solidFill>
                <a:srgbClr val="33CCCC"/>
              </a:solidFill>
              <a:ln w="9825">
                <a:solidFill>
                  <a:schemeClr val="tx1"/>
                </a:solidFill>
                <a:prstDash val="solid"/>
              </a:ln>
            </c:spPr>
          </c:dPt>
          <c:dPt>
            <c:idx val="5"/>
            <c:spPr>
              <a:solidFill>
                <a:srgbClr val="FF99CC"/>
              </a:solidFill>
              <a:ln w="9825">
                <a:solidFill>
                  <a:schemeClr val="tx1"/>
                </a:solidFill>
                <a:prstDash val="solid"/>
              </a:ln>
            </c:spPr>
          </c:dPt>
          <c:dPt>
            <c:idx val="6"/>
            <c:spPr>
              <a:solidFill>
                <a:srgbClr val="0066CC"/>
              </a:solidFill>
              <a:ln w="9825">
                <a:solidFill>
                  <a:schemeClr val="tx1"/>
                </a:solidFill>
                <a:prstDash val="solid"/>
              </a:ln>
            </c:spPr>
          </c:dPt>
          <c:dPt>
            <c:idx val="7"/>
            <c:spPr>
              <a:solidFill>
                <a:srgbClr val="CCCCFF"/>
              </a:solidFill>
              <a:ln w="9825">
                <a:solidFill>
                  <a:schemeClr val="tx1"/>
                </a:solidFill>
                <a:prstDash val="solid"/>
              </a:ln>
            </c:spPr>
          </c:dPt>
          <c:dPt>
            <c:idx val="8"/>
            <c:spPr>
              <a:solidFill>
                <a:srgbClr val="FF0000"/>
              </a:solidFill>
              <a:ln w="9825">
                <a:solidFill>
                  <a:schemeClr val="tx1"/>
                </a:solidFill>
                <a:prstDash val="solid"/>
              </a:ln>
            </c:spPr>
          </c:dPt>
          <c:dPt>
            <c:idx val="9"/>
            <c:spPr>
              <a:solidFill>
                <a:srgbClr val="FFFF00"/>
              </a:solidFill>
              <a:ln w="9825">
                <a:solidFill>
                  <a:schemeClr val="tx1"/>
                </a:solidFill>
                <a:prstDash val="solid"/>
              </a:ln>
            </c:spPr>
          </c:dPt>
          <c:dLbls>
            <c:dLbl>
              <c:idx val="0"/>
              <c:layout>
                <c:manualLayout>
                  <c:x val="0.27046391071682818"/>
                  <c:y val="1.5944208094204E-2"/>
                </c:manualLayout>
              </c:layout>
              <c:tx>
                <c:rich>
                  <a:bodyPr/>
                  <a:lstStyle/>
                  <a:p>
                    <a:r>
                      <a:rPr lang="en-US" dirty="0" smtClean="0"/>
                      <a:t>Consultation </a:t>
                    </a:r>
                    <a:r>
                      <a:rPr lang="en-US" dirty="0"/>
                      <a:t>Complete
</a:t>
                    </a:r>
                    <a:r>
                      <a:rPr lang="en-US" dirty="0" smtClean="0"/>
                      <a:t>3%</a:t>
                    </a:r>
                    <a:endParaRPr lang="en-US" dirty="0"/>
                  </a:p>
                </c:rich>
              </c:tx>
              <c:dLblPos val="bestFit"/>
              <c:showCatName val="1"/>
              <c:showPercent val="1"/>
            </c:dLbl>
            <c:dLbl>
              <c:idx val="1"/>
              <c:layout>
                <c:manualLayout>
                  <c:x val="0.12325152399589849"/>
                  <c:y val="-2.1359358306581717E-2"/>
                </c:manualLayout>
              </c:layout>
              <c:tx>
                <c:rich>
                  <a:bodyPr/>
                  <a:lstStyle/>
                  <a:p>
                    <a:pPr>
                      <a:defRPr sz="464" b="1" i="0" u="none" strike="noStrike" baseline="0">
                        <a:solidFill>
                          <a:schemeClr val="tx1"/>
                        </a:solidFill>
                        <a:latin typeface="Arial"/>
                        <a:ea typeface="Arial"/>
                        <a:cs typeface="Arial"/>
                      </a:defRPr>
                    </a:pPr>
                    <a:r>
                      <a:rPr lang="en-US" dirty="0"/>
                      <a:t>Evaluation Complete
</a:t>
                    </a:r>
                    <a:r>
                      <a:rPr lang="en-US" dirty="0" smtClean="0"/>
                      <a:t>40%</a:t>
                    </a:r>
                    <a:endParaRPr lang="en-US" dirty="0"/>
                  </a:p>
                </c:rich>
              </c:tx>
              <c:spPr>
                <a:noFill/>
                <a:ln w="19651">
                  <a:noFill/>
                </a:ln>
              </c:spPr>
              <c:dLblPos val="bestFit"/>
            </c:dLbl>
            <c:dLbl>
              <c:idx val="2"/>
              <c:layout>
                <c:manualLayout>
                  <c:x val="0.10995718928365072"/>
                  <c:y val="3.0426498207952343E-2"/>
                </c:manualLayout>
              </c:layout>
              <c:tx>
                <c:rich>
                  <a:bodyPr/>
                  <a:lstStyle/>
                  <a:p>
                    <a:pPr>
                      <a:defRPr sz="464" b="1" i="0" u="none" strike="noStrike" baseline="0">
                        <a:solidFill>
                          <a:schemeClr val="tx1"/>
                        </a:solidFill>
                        <a:latin typeface="Arial"/>
                        <a:ea typeface="Arial"/>
                        <a:cs typeface="Arial"/>
                      </a:defRPr>
                    </a:pPr>
                    <a:r>
                      <a:rPr lang="en-US" dirty="0"/>
                      <a:t>Evaluation Declined
</a:t>
                    </a:r>
                    <a:r>
                      <a:rPr lang="en-US" dirty="0" smtClean="0"/>
                      <a:t>12%</a:t>
                    </a:r>
                    <a:endParaRPr lang="en-US" dirty="0"/>
                  </a:p>
                </c:rich>
              </c:tx>
              <c:spPr>
                <a:noFill/>
                <a:ln w="19651">
                  <a:noFill/>
                </a:ln>
              </c:spPr>
              <c:dLblPos val="bestFit"/>
            </c:dLbl>
            <c:dLbl>
              <c:idx val="3"/>
              <c:layout>
                <c:manualLayout>
                  <c:x val="-7.999009032538161E-3"/>
                  <c:y val="0.10879840502026876"/>
                </c:manualLayout>
              </c:layout>
              <c:tx>
                <c:rich>
                  <a:bodyPr/>
                  <a:lstStyle/>
                  <a:p>
                    <a:pPr>
                      <a:defRPr sz="464" b="1" i="0" u="none" strike="noStrike" baseline="0">
                        <a:solidFill>
                          <a:schemeClr val="tx1"/>
                        </a:solidFill>
                        <a:latin typeface="Arial"/>
                        <a:ea typeface="Arial"/>
                        <a:cs typeface="Arial"/>
                      </a:defRPr>
                    </a:pPr>
                    <a:r>
                      <a:rPr lang="en-US" dirty="0"/>
                      <a:t>Monitoring Complete
</a:t>
                    </a:r>
                    <a:r>
                      <a:rPr lang="en-US" dirty="0" smtClean="0"/>
                      <a:t>30%</a:t>
                    </a:r>
                    <a:endParaRPr lang="en-US" dirty="0"/>
                  </a:p>
                </c:rich>
              </c:tx>
              <c:spPr>
                <a:noFill/>
                <a:ln w="19651">
                  <a:noFill/>
                </a:ln>
              </c:spPr>
              <c:dLblPos val="bestFit"/>
            </c:dLbl>
            <c:dLbl>
              <c:idx val="4"/>
              <c:layout>
                <c:manualLayout>
                  <c:x val="-0.18276220256126754"/>
                  <c:y val="0.2252405102153977"/>
                </c:manualLayout>
              </c:layout>
              <c:tx>
                <c:rich>
                  <a:bodyPr/>
                  <a:lstStyle/>
                  <a:p>
                    <a:pPr>
                      <a:defRPr sz="464" b="1" i="0" u="none" strike="noStrike" baseline="0">
                        <a:solidFill>
                          <a:schemeClr val="tx1"/>
                        </a:solidFill>
                        <a:latin typeface="Arial"/>
                        <a:ea typeface="Arial"/>
                        <a:cs typeface="Arial"/>
                      </a:defRPr>
                    </a:pPr>
                    <a:r>
                      <a:rPr lang="en-US" dirty="0"/>
                      <a:t>Monitoring Declined
</a:t>
                    </a:r>
                    <a:r>
                      <a:rPr lang="en-US" dirty="0" smtClean="0"/>
                      <a:t>5%</a:t>
                    </a:r>
                    <a:endParaRPr lang="en-US" dirty="0"/>
                  </a:p>
                </c:rich>
              </c:tx>
              <c:spPr>
                <a:noFill/>
                <a:ln w="19651">
                  <a:noFill/>
                </a:ln>
              </c:spPr>
              <c:dLblPos val="bestFit"/>
            </c:dLbl>
            <c:dLbl>
              <c:idx val="5"/>
              <c:layout>
                <c:manualLayout>
                  <c:x val="-0.28955639622599061"/>
                  <c:y val="8.4513693780638027E-2"/>
                </c:manualLayout>
              </c:layout>
              <c:tx>
                <c:rich>
                  <a:bodyPr/>
                  <a:lstStyle/>
                  <a:p>
                    <a:pPr>
                      <a:defRPr sz="464" b="1" i="0" u="none" strike="noStrike" baseline="0">
                        <a:solidFill>
                          <a:schemeClr val="tx1"/>
                        </a:solidFill>
                        <a:latin typeface="Arial"/>
                        <a:ea typeface="Arial"/>
                        <a:cs typeface="Arial"/>
                      </a:defRPr>
                    </a:pPr>
                    <a:r>
                      <a:rPr lang="en-US" dirty="0"/>
                      <a:t>Other
</a:t>
                    </a:r>
                    <a:r>
                      <a:rPr lang="en-US" dirty="0" smtClean="0"/>
                      <a:t>.5%</a:t>
                    </a:r>
                    <a:endParaRPr lang="en-US" dirty="0"/>
                  </a:p>
                </c:rich>
              </c:tx>
              <c:spPr>
                <a:noFill/>
                <a:ln w="19651">
                  <a:noFill/>
                </a:ln>
              </c:spPr>
              <c:dLblPos val="bestFit"/>
            </c:dLbl>
            <c:dLbl>
              <c:idx val="6"/>
              <c:layout>
                <c:manualLayout>
                  <c:x val="-0.13479165214967598"/>
                  <c:y val="9.9987852149617442E-3"/>
                </c:manualLayout>
              </c:layout>
              <c:tx>
                <c:rich>
                  <a:bodyPr/>
                  <a:lstStyle/>
                  <a:p>
                    <a:pPr>
                      <a:defRPr sz="464" b="1" i="0" u="none" strike="noStrike" baseline="0">
                        <a:solidFill>
                          <a:schemeClr val="tx1"/>
                        </a:solidFill>
                        <a:latin typeface="Arial"/>
                        <a:ea typeface="Arial"/>
                        <a:cs typeface="Arial"/>
                      </a:defRPr>
                    </a:pPr>
                    <a:r>
                      <a:rPr lang="en-US" dirty="0"/>
                      <a:t>Referral Declined
</a:t>
                    </a:r>
                    <a:r>
                      <a:rPr lang="en-US" dirty="0" smtClean="0"/>
                      <a:t>5%</a:t>
                    </a:r>
                    <a:endParaRPr lang="en-US" dirty="0"/>
                  </a:p>
                </c:rich>
              </c:tx>
              <c:spPr>
                <a:noFill/>
                <a:ln w="19651">
                  <a:noFill/>
                </a:ln>
              </c:spPr>
              <c:dLblPos val="bestFit"/>
            </c:dLbl>
            <c:dLbl>
              <c:idx val="7"/>
              <c:layout>
                <c:manualLayout>
                  <c:x val="-0.33253212044873504"/>
                  <c:y val="-8.6458365417779556E-2"/>
                </c:manualLayout>
              </c:layout>
              <c:tx>
                <c:rich>
                  <a:bodyPr/>
                  <a:lstStyle/>
                  <a:p>
                    <a:pPr>
                      <a:defRPr sz="464" b="1" i="0" u="none" strike="noStrike" baseline="0">
                        <a:solidFill>
                          <a:schemeClr val="tx1"/>
                        </a:solidFill>
                        <a:latin typeface="Arial"/>
                        <a:ea typeface="Arial"/>
                        <a:cs typeface="Arial"/>
                      </a:defRPr>
                    </a:pPr>
                    <a:r>
                      <a:rPr lang="en-US"/>
                      <a:t>Relocated
3%</a:t>
                    </a:r>
                  </a:p>
                </c:rich>
              </c:tx>
              <c:spPr>
                <a:noFill/>
                <a:ln w="19651">
                  <a:noFill/>
                </a:ln>
              </c:spPr>
              <c:dLblPos val="bestFit"/>
            </c:dLbl>
            <c:dLbl>
              <c:idx val="8"/>
              <c:layout>
                <c:manualLayout>
                  <c:x val="-0.18081789567731468"/>
                  <c:y val="-0.15121506520938391"/>
                </c:manualLayout>
              </c:layout>
              <c:tx>
                <c:rich>
                  <a:bodyPr/>
                  <a:lstStyle/>
                  <a:p>
                    <a:pPr>
                      <a:defRPr sz="464" b="1" i="0" u="none" strike="noStrike" baseline="0">
                        <a:solidFill>
                          <a:schemeClr val="tx1"/>
                        </a:solidFill>
                        <a:latin typeface="Arial"/>
                        <a:ea typeface="Arial"/>
                        <a:cs typeface="Arial"/>
                      </a:defRPr>
                    </a:pPr>
                    <a:r>
                      <a:rPr lang="en-US" dirty="0" smtClean="0"/>
                      <a:t>Non-Compliant</a:t>
                    </a:r>
                    <a:r>
                      <a:rPr lang="en-US" dirty="0"/>
                      <a:t>
</a:t>
                    </a:r>
                    <a:r>
                      <a:rPr lang="en-US" dirty="0" smtClean="0"/>
                      <a:t>.5%</a:t>
                    </a:r>
                    <a:endParaRPr lang="en-US" dirty="0"/>
                  </a:p>
                </c:rich>
              </c:tx>
              <c:spPr>
                <a:noFill/>
                <a:ln w="19651">
                  <a:noFill/>
                </a:ln>
              </c:spPr>
              <c:dLblPos val="bestFit"/>
            </c:dLbl>
            <c:dLbl>
              <c:idx val="9"/>
              <c:layout>
                <c:manualLayout>
                  <c:x val="1.0589548511394777E-3"/>
                  <c:y val="-0.19547613199518304"/>
                </c:manualLayout>
              </c:layout>
              <c:tx>
                <c:rich>
                  <a:bodyPr/>
                  <a:lstStyle/>
                  <a:p>
                    <a:pPr>
                      <a:defRPr sz="464" b="1" i="0" u="none" strike="noStrike" baseline="0">
                        <a:solidFill>
                          <a:schemeClr val="tx1"/>
                        </a:solidFill>
                        <a:latin typeface="Arial"/>
                        <a:ea typeface="Arial"/>
                        <a:cs typeface="Arial"/>
                      </a:defRPr>
                    </a:pPr>
                    <a:r>
                      <a:rPr lang="en-US" dirty="0" smtClean="0"/>
                      <a:t>Deceased</a:t>
                    </a:r>
                    <a:r>
                      <a:rPr lang="en-US" dirty="0"/>
                      <a:t>
</a:t>
                    </a:r>
                    <a:r>
                      <a:rPr lang="en-US" dirty="0" smtClean="0"/>
                      <a:t>1%</a:t>
                    </a:r>
                    <a:endParaRPr lang="en-US" dirty="0"/>
                  </a:p>
                </c:rich>
              </c:tx>
              <c:spPr>
                <a:noFill/>
                <a:ln w="19651">
                  <a:noFill/>
                </a:ln>
              </c:spPr>
              <c:dLblPos val="bestFit"/>
            </c:dLbl>
            <c:dLbl>
              <c:idx val="10"/>
              <c:layout>
                <c:manualLayout>
                  <c:x val="0.19536043094761771"/>
                  <c:y val="-0.19077866016489758"/>
                </c:manualLayout>
              </c:layout>
              <c:tx>
                <c:rich>
                  <a:bodyPr/>
                  <a:lstStyle/>
                  <a:p>
                    <a:r>
                      <a:rPr lang="en-US" dirty="0" smtClean="0"/>
                      <a:t>Deceased </a:t>
                    </a:r>
                    <a:r>
                      <a:rPr lang="en-US" dirty="0"/>
                      <a:t>
</a:t>
                    </a:r>
                    <a:r>
                      <a:rPr lang="en-US" dirty="0" smtClean="0"/>
                      <a:t>1.5%</a:t>
                    </a:r>
                    <a:endParaRPr lang="en-US" dirty="0"/>
                  </a:p>
                </c:rich>
              </c:tx>
              <c:dLblPos val="bestFit"/>
              <c:showCatName val="1"/>
              <c:showPercent val="1"/>
            </c:dLbl>
            <c:dLbl>
              <c:idx val="11"/>
              <c:layout>
                <c:manualLayout>
                  <c:xMode val="edge"/>
                  <c:yMode val="edge"/>
                  <c:x val="0.44783715012722625"/>
                  <c:y val="2.5723472668810296E-2"/>
                </c:manualLayout>
              </c:layout>
              <c:numFmt formatCode="0%" sourceLinked="0"/>
              <c:spPr>
                <a:noFill/>
                <a:ln w="19651">
                  <a:noFill/>
                </a:ln>
              </c:spPr>
              <c:txPr>
                <a:bodyPr/>
                <a:lstStyle/>
                <a:p>
                  <a:pPr>
                    <a:defRPr sz="503" b="1" i="0" u="none" strike="noStrike" baseline="0">
                      <a:solidFill>
                        <a:schemeClr val="tx1"/>
                      </a:solidFill>
                      <a:latin typeface="Arial"/>
                      <a:ea typeface="Arial"/>
                      <a:cs typeface="Arial"/>
                    </a:defRPr>
                  </a:pPr>
                  <a:endParaRPr lang="en-US"/>
                </a:p>
              </c:txPr>
              <c:dLblPos val="bestFit"/>
              <c:showCatName val="1"/>
              <c:showPercent val="1"/>
            </c:dLbl>
            <c:dLbl>
              <c:idx val="12"/>
              <c:layout>
                <c:manualLayout>
                  <c:xMode val="edge"/>
                  <c:yMode val="edge"/>
                  <c:x val="0.62340966921119689"/>
                  <c:y val="3.5369774919614155E-2"/>
                </c:manualLayout>
              </c:layout>
              <c:numFmt formatCode="0%" sourceLinked="0"/>
              <c:spPr>
                <a:noFill/>
                <a:ln w="19651">
                  <a:noFill/>
                </a:ln>
              </c:spPr>
              <c:txPr>
                <a:bodyPr/>
                <a:lstStyle/>
                <a:p>
                  <a:pPr>
                    <a:defRPr sz="503" b="1" i="0" u="none" strike="noStrike" baseline="0">
                      <a:solidFill>
                        <a:schemeClr val="tx1"/>
                      </a:solidFill>
                      <a:latin typeface="Arial"/>
                      <a:ea typeface="Arial"/>
                      <a:cs typeface="Arial"/>
                    </a:defRPr>
                  </a:pPr>
                  <a:endParaRPr lang="en-US"/>
                </a:p>
              </c:txPr>
              <c:dLblPos val="bestFit"/>
              <c:showCatName val="1"/>
              <c:showPercent val="1"/>
            </c:dLbl>
            <c:numFmt formatCode="0%" sourceLinked="0"/>
            <c:spPr>
              <a:noFill/>
              <a:ln w="19651">
                <a:noFill/>
              </a:ln>
            </c:spPr>
            <c:txPr>
              <a:bodyPr/>
              <a:lstStyle/>
              <a:p>
                <a:pPr>
                  <a:defRPr sz="464" b="1" i="0" u="none" strike="noStrike" baseline="0">
                    <a:solidFill>
                      <a:schemeClr val="tx1"/>
                    </a:solidFill>
                    <a:latin typeface="Arial"/>
                    <a:ea typeface="Arial"/>
                    <a:cs typeface="Arial"/>
                  </a:defRPr>
                </a:pPr>
                <a:endParaRPr lang="en-US"/>
              </a:p>
            </c:txPr>
            <c:showCatName val="1"/>
            <c:showPercent val="1"/>
            <c:showLeaderLines val="1"/>
          </c:dLbls>
          <c:cat>
            <c:strRef>
              <c:f>Sheet1!$B$1:$K$1</c:f>
              <c:strCache>
                <c:ptCount val="10"/>
                <c:pt idx="0">
                  <c:v>Consultation Complete</c:v>
                </c:pt>
                <c:pt idx="1">
                  <c:v>Evaluation Complete</c:v>
                </c:pt>
                <c:pt idx="2">
                  <c:v>Evaluation Declined</c:v>
                </c:pt>
                <c:pt idx="3">
                  <c:v>Monitoring Complete</c:v>
                </c:pt>
                <c:pt idx="4">
                  <c:v>Monitoring Declined</c:v>
                </c:pt>
                <c:pt idx="5">
                  <c:v>Other</c:v>
                </c:pt>
                <c:pt idx="6">
                  <c:v>Referral Declined</c:v>
                </c:pt>
                <c:pt idx="7">
                  <c:v>Relocated</c:v>
                </c:pt>
                <c:pt idx="8">
                  <c:v>Non-Compliant</c:v>
                </c:pt>
                <c:pt idx="9">
                  <c:v>Deceased </c:v>
                </c:pt>
              </c:strCache>
            </c:strRef>
          </c:cat>
          <c:val>
            <c:numRef>
              <c:f>Sheet1!$B$2:$K$2</c:f>
              <c:numCache>
                <c:formatCode>General</c:formatCode>
                <c:ptCount val="10"/>
                <c:pt idx="0">
                  <c:v>5</c:v>
                </c:pt>
                <c:pt idx="1">
                  <c:v>58</c:v>
                </c:pt>
                <c:pt idx="2">
                  <c:v>17</c:v>
                </c:pt>
                <c:pt idx="3">
                  <c:v>42</c:v>
                </c:pt>
                <c:pt idx="4">
                  <c:v>8</c:v>
                </c:pt>
                <c:pt idx="5">
                  <c:v>1</c:v>
                </c:pt>
                <c:pt idx="6">
                  <c:v>7</c:v>
                </c:pt>
                <c:pt idx="7">
                  <c:v>4</c:v>
                </c:pt>
                <c:pt idx="8">
                  <c:v>1</c:v>
                </c:pt>
                <c:pt idx="9">
                  <c:v>2</c:v>
                </c:pt>
              </c:numCache>
            </c:numRef>
          </c:val>
        </c:ser>
        <c:ser>
          <c:idx val="1"/>
          <c:order val="1"/>
          <c:tx>
            <c:strRef>
              <c:f>Sheet1!$A$3</c:f>
              <c:strCache>
                <c:ptCount val="1"/>
              </c:strCache>
            </c:strRef>
          </c:tx>
          <c:spPr>
            <a:solidFill>
              <a:schemeClr val="accent2"/>
            </a:solidFill>
            <a:ln w="9825">
              <a:solidFill>
                <a:schemeClr val="tx1"/>
              </a:solidFill>
              <a:prstDash val="solid"/>
            </a:ln>
          </c:spPr>
          <c:dPt>
            <c:idx val="0"/>
            <c:spPr>
              <a:solidFill>
                <a:schemeClr val="accent1"/>
              </a:solidFill>
              <a:ln w="9825">
                <a:solidFill>
                  <a:schemeClr val="tx1"/>
                </a:solidFill>
                <a:prstDash val="solid"/>
              </a:ln>
            </c:spPr>
          </c:dPt>
          <c:dPt>
            <c:idx val="2"/>
            <c:spPr>
              <a:solidFill>
                <a:schemeClr val="hlink"/>
              </a:solidFill>
              <a:ln w="9825">
                <a:solidFill>
                  <a:schemeClr val="tx1"/>
                </a:solidFill>
                <a:prstDash val="solid"/>
              </a:ln>
            </c:spPr>
          </c:dPt>
          <c:dPt>
            <c:idx val="3"/>
            <c:spPr>
              <a:solidFill>
                <a:schemeClr val="folHlink"/>
              </a:solidFill>
              <a:ln w="9825">
                <a:solidFill>
                  <a:schemeClr val="tx1"/>
                </a:solidFill>
                <a:prstDash val="solid"/>
              </a:ln>
            </c:spPr>
          </c:dPt>
          <c:dPt>
            <c:idx val="4"/>
            <c:spPr>
              <a:solidFill>
                <a:schemeClr val="bg2"/>
              </a:solidFill>
              <a:ln w="9825">
                <a:solidFill>
                  <a:schemeClr val="tx1"/>
                </a:solidFill>
                <a:prstDash val="solid"/>
              </a:ln>
            </c:spPr>
          </c:dPt>
          <c:dPt>
            <c:idx val="5"/>
            <c:spPr>
              <a:solidFill>
                <a:schemeClr val="tx2"/>
              </a:solidFill>
              <a:ln w="9825">
                <a:solidFill>
                  <a:schemeClr val="tx1"/>
                </a:solidFill>
                <a:prstDash val="solid"/>
              </a:ln>
            </c:spPr>
          </c:dPt>
          <c:dPt>
            <c:idx val="6"/>
            <c:spPr>
              <a:solidFill>
                <a:srgbClr val="0066CC"/>
              </a:solidFill>
              <a:ln w="9825">
                <a:solidFill>
                  <a:schemeClr val="tx1"/>
                </a:solidFill>
                <a:prstDash val="solid"/>
              </a:ln>
            </c:spPr>
          </c:dPt>
          <c:dPt>
            <c:idx val="7"/>
            <c:spPr>
              <a:solidFill>
                <a:srgbClr val="CCCCFF"/>
              </a:solidFill>
              <a:ln w="9825">
                <a:solidFill>
                  <a:schemeClr val="tx1"/>
                </a:solidFill>
                <a:prstDash val="solid"/>
              </a:ln>
            </c:spPr>
          </c:dPt>
          <c:dPt>
            <c:idx val="8"/>
            <c:spPr>
              <a:solidFill>
                <a:srgbClr val="FF0000"/>
              </a:solidFill>
              <a:ln w="9825">
                <a:solidFill>
                  <a:schemeClr val="tx1"/>
                </a:solidFill>
                <a:prstDash val="solid"/>
              </a:ln>
            </c:spPr>
          </c:dPt>
          <c:dPt>
            <c:idx val="9"/>
            <c:spPr>
              <a:solidFill>
                <a:srgbClr val="FFFF00"/>
              </a:solidFill>
              <a:ln w="9825">
                <a:solidFill>
                  <a:schemeClr val="tx1"/>
                </a:solidFill>
                <a:prstDash val="solid"/>
              </a:ln>
            </c:spPr>
          </c:dPt>
          <c:dLbls>
            <c:numFmt formatCode="0%" sourceLinked="0"/>
            <c:spPr>
              <a:noFill/>
              <a:ln w="19651">
                <a:noFill/>
              </a:ln>
            </c:spPr>
            <c:txPr>
              <a:bodyPr/>
              <a:lstStyle/>
              <a:p>
                <a:pPr>
                  <a:defRPr sz="638" b="1" i="0" u="none" strike="noStrike" baseline="0">
                    <a:solidFill>
                      <a:schemeClr val="tx1"/>
                    </a:solidFill>
                    <a:latin typeface="Arial"/>
                    <a:ea typeface="Arial"/>
                    <a:cs typeface="Arial"/>
                  </a:defRPr>
                </a:pPr>
                <a:endParaRPr lang="en-US"/>
              </a:p>
            </c:txPr>
            <c:showCatName val="1"/>
            <c:showPercent val="1"/>
            <c:showLeaderLines val="1"/>
          </c:dLbls>
          <c:cat>
            <c:strRef>
              <c:f>Sheet1!$B$1:$K$1</c:f>
              <c:strCache>
                <c:ptCount val="10"/>
                <c:pt idx="0">
                  <c:v>Consultation Complete</c:v>
                </c:pt>
                <c:pt idx="1">
                  <c:v>Evaluation Complete</c:v>
                </c:pt>
                <c:pt idx="2">
                  <c:v>Evaluation Declined</c:v>
                </c:pt>
                <c:pt idx="3">
                  <c:v>Monitoring Complete</c:v>
                </c:pt>
                <c:pt idx="4">
                  <c:v>Monitoring Declined</c:v>
                </c:pt>
                <c:pt idx="5">
                  <c:v>Other</c:v>
                </c:pt>
                <c:pt idx="6">
                  <c:v>Referral Declined</c:v>
                </c:pt>
                <c:pt idx="7">
                  <c:v>Relocated</c:v>
                </c:pt>
                <c:pt idx="8">
                  <c:v>Non-Compliant</c:v>
                </c:pt>
                <c:pt idx="9">
                  <c:v>Deceased </c:v>
                </c:pt>
              </c:strCache>
            </c:strRef>
          </c:cat>
          <c:val>
            <c:numRef>
              <c:f>Sheet1!$B$3:$K$3</c:f>
              <c:numCache>
                <c:formatCode>General</c:formatCode>
                <c:ptCount val="10"/>
              </c:numCache>
            </c:numRef>
          </c:val>
        </c:ser>
        <c:ser>
          <c:idx val="2"/>
          <c:order val="2"/>
          <c:tx>
            <c:strRef>
              <c:f>Sheet1!$A$4</c:f>
              <c:strCache>
                <c:ptCount val="1"/>
              </c:strCache>
            </c:strRef>
          </c:tx>
          <c:spPr>
            <a:solidFill>
              <a:schemeClr val="hlink"/>
            </a:solidFill>
            <a:ln w="9825">
              <a:solidFill>
                <a:schemeClr val="tx1"/>
              </a:solidFill>
              <a:prstDash val="solid"/>
            </a:ln>
          </c:spPr>
          <c:dPt>
            <c:idx val="0"/>
            <c:spPr>
              <a:solidFill>
                <a:schemeClr val="accent1"/>
              </a:solidFill>
              <a:ln w="9825">
                <a:solidFill>
                  <a:schemeClr val="tx1"/>
                </a:solidFill>
                <a:prstDash val="solid"/>
              </a:ln>
            </c:spPr>
          </c:dPt>
          <c:dPt>
            <c:idx val="1"/>
            <c:spPr>
              <a:solidFill>
                <a:schemeClr val="accent2"/>
              </a:solidFill>
              <a:ln w="9825">
                <a:solidFill>
                  <a:schemeClr val="tx1"/>
                </a:solidFill>
                <a:prstDash val="solid"/>
              </a:ln>
            </c:spPr>
          </c:dPt>
          <c:dPt>
            <c:idx val="3"/>
            <c:spPr>
              <a:solidFill>
                <a:schemeClr val="folHlink"/>
              </a:solidFill>
              <a:ln w="9825">
                <a:solidFill>
                  <a:schemeClr val="tx1"/>
                </a:solidFill>
                <a:prstDash val="solid"/>
              </a:ln>
            </c:spPr>
          </c:dPt>
          <c:dPt>
            <c:idx val="4"/>
            <c:spPr>
              <a:solidFill>
                <a:schemeClr val="bg2"/>
              </a:solidFill>
              <a:ln w="9825">
                <a:solidFill>
                  <a:schemeClr val="tx1"/>
                </a:solidFill>
                <a:prstDash val="solid"/>
              </a:ln>
            </c:spPr>
          </c:dPt>
          <c:dPt>
            <c:idx val="5"/>
            <c:spPr>
              <a:solidFill>
                <a:schemeClr val="tx2"/>
              </a:solidFill>
              <a:ln w="9825">
                <a:solidFill>
                  <a:schemeClr val="tx1"/>
                </a:solidFill>
                <a:prstDash val="solid"/>
              </a:ln>
            </c:spPr>
          </c:dPt>
          <c:dPt>
            <c:idx val="6"/>
            <c:spPr>
              <a:solidFill>
                <a:srgbClr val="0066CC"/>
              </a:solidFill>
              <a:ln w="9825">
                <a:solidFill>
                  <a:schemeClr val="tx1"/>
                </a:solidFill>
                <a:prstDash val="solid"/>
              </a:ln>
            </c:spPr>
          </c:dPt>
          <c:dPt>
            <c:idx val="7"/>
            <c:spPr>
              <a:solidFill>
                <a:srgbClr val="CCCCFF"/>
              </a:solidFill>
              <a:ln w="9825">
                <a:solidFill>
                  <a:schemeClr val="tx1"/>
                </a:solidFill>
                <a:prstDash val="solid"/>
              </a:ln>
            </c:spPr>
          </c:dPt>
          <c:dPt>
            <c:idx val="8"/>
            <c:spPr>
              <a:solidFill>
                <a:srgbClr val="FF0000"/>
              </a:solidFill>
              <a:ln w="9825">
                <a:solidFill>
                  <a:schemeClr val="tx1"/>
                </a:solidFill>
                <a:prstDash val="solid"/>
              </a:ln>
            </c:spPr>
          </c:dPt>
          <c:dPt>
            <c:idx val="9"/>
            <c:spPr>
              <a:solidFill>
                <a:srgbClr val="FFFF00"/>
              </a:solidFill>
              <a:ln w="9825">
                <a:solidFill>
                  <a:schemeClr val="tx1"/>
                </a:solidFill>
                <a:prstDash val="solid"/>
              </a:ln>
            </c:spPr>
          </c:dPt>
          <c:dLbls>
            <c:numFmt formatCode="0%" sourceLinked="0"/>
            <c:spPr>
              <a:noFill/>
              <a:ln w="19651">
                <a:noFill/>
              </a:ln>
            </c:spPr>
            <c:txPr>
              <a:bodyPr/>
              <a:lstStyle/>
              <a:p>
                <a:pPr>
                  <a:defRPr sz="638" b="1" i="0" u="none" strike="noStrike" baseline="0">
                    <a:solidFill>
                      <a:schemeClr val="tx1"/>
                    </a:solidFill>
                    <a:latin typeface="Arial"/>
                    <a:ea typeface="Arial"/>
                    <a:cs typeface="Arial"/>
                  </a:defRPr>
                </a:pPr>
                <a:endParaRPr lang="en-US"/>
              </a:p>
            </c:txPr>
            <c:showCatName val="1"/>
            <c:showPercent val="1"/>
            <c:showLeaderLines val="1"/>
          </c:dLbls>
          <c:cat>
            <c:strRef>
              <c:f>Sheet1!$B$1:$K$1</c:f>
              <c:strCache>
                <c:ptCount val="10"/>
                <c:pt idx="0">
                  <c:v>Consultation Complete</c:v>
                </c:pt>
                <c:pt idx="1">
                  <c:v>Evaluation Complete</c:v>
                </c:pt>
                <c:pt idx="2">
                  <c:v>Evaluation Declined</c:v>
                </c:pt>
                <c:pt idx="3">
                  <c:v>Monitoring Complete</c:v>
                </c:pt>
                <c:pt idx="4">
                  <c:v>Monitoring Declined</c:v>
                </c:pt>
                <c:pt idx="5">
                  <c:v>Other</c:v>
                </c:pt>
                <c:pt idx="6">
                  <c:v>Referral Declined</c:v>
                </c:pt>
                <c:pt idx="7">
                  <c:v>Relocated</c:v>
                </c:pt>
                <c:pt idx="8">
                  <c:v>Non-Compliant</c:v>
                </c:pt>
                <c:pt idx="9">
                  <c:v>Deceased </c:v>
                </c:pt>
              </c:strCache>
            </c:strRef>
          </c:cat>
          <c:val>
            <c:numRef>
              <c:f>Sheet1!$B$4:$K$4</c:f>
              <c:numCache>
                <c:formatCode>General</c:formatCode>
                <c:ptCount val="10"/>
              </c:numCache>
            </c:numRef>
          </c:val>
        </c:ser>
        <c:ser>
          <c:idx val="3"/>
          <c:order val="3"/>
          <c:tx>
            <c:strRef>
              <c:f>Sheet1!$A$5</c:f>
              <c:strCache>
                <c:ptCount val="1"/>
              </c:strCache>
            </c:strRef>
          </c:tx>
          <c:spPr>
            <a:solidFill>
              <a:schemeClr val="folHlink"/>
            </a:solidFill>
            <a:ln w="9825">
              <a:solidFill>
                <a:schemeClr val="tx1"/>
              </a:solidFill>
              <a:prstDash val="solid"/>
            </a:ln>
          </c:spPr>
          <c:dPt>
            <c:idx val="0"/>
            <c:spPr>
              <a:solidFill>
                <a:schemeClr val="accent1"/>
              </a:solidFill>
              <a:ln w="9825">
                <a:solidFill>
                  <a:schemeClr val="tx1"/>
                </a:solidFill>
                <a:prstDash val="solid"/>
              </a:ln>
            </c:spPr>
          </c:dPt>
          <c:dPt>
            <c:idx val="1"/>
            <c:spPr>
              <a:solidFill>
                <a:schemeClr val="accent2"/>
              </a:solidFill>
              <a:ln w="9825">
                <a:solidFill>
                  <a:schemeClr val="tx1"/>
                </a:solidFill>
                <a:prstDash val="solid"/>
              </a:ln>
            </c:spPr>
          </c:dPt>
          <c:dPt>
            <c:idx val="2"/>
            <c:spPr>
              <a:solidFill>
                <a:schemeClr val="hlink"/>
              </a:solidFill>
              <a:ln w="9825">
                <a:solidFill>
                  <a:schemeClr val="tx1"/>
                </a:solidFill>
                <a:prstDash val="solid"/>
              </a:ln>
            </c:spPr>
          </c:dPt>
          <c:dPt>
            <c:idx val="4"/>
            <c:spPr>
              <a:solidFill>
                <a:schemeClr val="bg2"/>
              </a:solidFill>
              <a:ln w="9825">
                <a:solidFill>
                  <a:schemeClr val="tx1"/>
                </a:solidFill>
                <a:prstDash val="solid"/>
              </a:ln>
            </c:spPr>
          </c:dPt>
          <c:dPt>
            <c:idx val="5"/>
            <c:spPr>
              <a:solidFill>
                <a:schemeClr val="tx2"/>
              </a:solidFill>
              <a:ln w="9825">
                <a:solidFill>
                  <a:schemeClr val="tx1"/>
                </a:solidFill>
                <a:prstDash val="solid"/>
              </a:ln>
            </c:spPr>
          </c:dPt>
          <c:dPt>
            <c:idx val="6"/>
            <c:spPr>
              <a:solidFill>
                <a:srgbClr val="0066CC"/>
              </a:solidFill>
              <a:ln w="9825">
                <a:solidFill>
                  <a:schemeClr val="tx1"/>
                </a:solidFill>
                <a:prstDash val="solid"/>
              </a:ln>
            </c:spPr>
          </c:dPt>
          <c:dPt>
            <c:idx val="7"/>
            <c:spPr>
              <a:solidFill>
                <a:srgbClr val="CCCCFF"/>
              </a:solidFill>
              <a:ln w="9825">
                <a:solidFill>
                  <a:schemeClr val="tx1"/>
                </a:solidFill>
                <a:prstDash val="solid"/>
              </a:ln>
            </c:spPr>
          </c:dPt>
          <c:dPt>
            <c:idx val="8"/>
            <c:spPr>
              <a:solidFill>
                <a:srgbClr val="FF0000"/>
              </a:solidFill>
              <a:ln w="9825">
                <a:solidFill>
                  <a:schemeClr val="tx1"/>
                </a:solidFill>
                <a:prstDash val="solid"/>
              </a:ln>
            </c:spPr>
          </c:dPt>
          <c:dPt>
            <c:idx val="9"/>
            <c:spPr>
              <a:solidFill>
                <a:srgbClr val="FFFF00"/>
              </a:solidFill>
              <a:ln w="9825">
                <a:solidFill>
                  <a:schemeClr val="tx1"/>
                </a:solidFill>
                <a:prstDash val="solid"/>
              </a:ln>
            </c:spPr>
          </c:dPt>
          <c:dLbls>
            <c:numFmt formatCode="0%" sourceLinked="0"/>
            <c:spPr>
              <a:noFill/>
              <a:ln w="19651">
                <a:noFill/>
              </a:ln>
            </c:spPr>
            <c:txPr>
              <a:bodyPr/>
              <a:lstStyle/>
              <a:p>
                <a:pPr>
                  <a:defRPr sz="638" b="1" i="0" u="none" strike="noStrike" baseline="0">
                    <a:solidFill>
                      <a:schemeClr val="tx1"/>
                    </a:solidFill>
                    <a:latin typeface="Arial"/>
                    <a:ea typeface="Arial"/>
                    <a:cs typeface="Arial"/>
                  </a:defRPr>
                </a:pPr>
                <a:endParaRPr lang="en-US"/>
              </a:p>
            </c:txPr>
            <c:showCatName val="1"/>
            <c:showPercent val="1"/>
            <c:showLeaderLines val="1"/>
          </c:dLbls>
          <c:cat>
            <c:strRef>
              <c:f>Sheet1!$B$1:$K$1</c:f>
              <c:strCache>
                <c:ptCount val="10"/>
                <c:pt idx="0">
                  <c:v>Consultation Complete</c:v>
                </c:pt>
                <c:pt idx="1">
                  <c:v>Evaluation Complete</c:v>
                </c:pt>
                <c:pt idx="2">
                  <c:v>Evaluation Declined</c:v>
                </c:pt>
                <c:pt idx="3">
                  <c:v>Monitoring Complete</c:v>
                </c:pt>
                <c:pt idx="4">
                  <c:v>Monitoring Declined</c:v>
                </c:pt>
                <c:pt idx="5">
                  <c:v>Other</c:v>
                </c:pt>
                <c:pt idx="6">
                  <c:v>Referral Declined</c:v>
                </c:pt>
                <c:pt idx="7">
                  <c:v>Relocated</c:v>
                </c:pt>
                <c:pt idx="8">
                  <c:v>Non-Compliant</c:v>
                </c:pt>
                <c:pt idx="9">
                  <c:v>Deceased </c:v>
                </c:pt>
              </c:strCache>
            </c:strRef>
          </c:cat>
          <c:val>
            <c:numRef>
              <c:f>Sheet1!$B$5:$K$5</c:f>
              <c:numCache>
                <c:formatCode>General</c:formatCode>
                <c:ptCount val="10"/>
              </c:numCache>
            </c:numRef>
          </c:val>
        </c:ser>
        <c:ser>
          <c:idx val="4"/>
          <c:order val="4"/>
          <c:tx>
            <c:strRef>
              <c:f>Sheet1!$A$6</c:f>
              <c:strCache>
                <c:ptCount val="1"/>
              </c:strCache>
            </c:strRef>
          </c:tx>
          <c:spPr>
            <a:solidFill>
              <a:schemeClr val="bg2"/>
            </a:solidFill>
            <a:ln w="9825">
              <a:solidFill>
                <a:schemeClr val="tx1"/>
              </a:solidFill>
              <a:prstDash val="solid"/>
            </a:ln>
          </c:spPr>
          <c:dPt>
            <c:idx val="0"/>
            <c:spPr>
              <a:solidFill>
                <a:schemeClr val="accent1"/>
              </a:solidFill>
              <a:ln w="9825">
                <a:solidFill>
                  <a:schemeClr val="tx1"/>
                </a:solidFill>
                <a:prstDash val="solid"/>
              </a:ln>
            </c:spPr>
          </c:dPt>
          <c:dPt>
            <c:idx val="1"/>
            <c:spPr>
              <a:solidFill>
                <a:schemeClr val="accent2"/>
              </a:solidFill>
              <a:ln w="9825">
                <a:solidFill>
                  <a:schemeClr val="tx1"/>
                </a:solidFill>
                <a:prstDash val="solid"/>
              </a:ln>
            </c:spPr>
          </c:dPt>
          <c:dPt>
            <c:idx val="2"/>
            <c:spPr>
              <a:solidFill>
                <a:schemeClr val="hlink"/>
              </a:solidFill>
              <a:ln w="9825">
                <a:solidFill>
                  <a:schemeClr val="tx1"/>
                </a:solidFill>
                <a:prstDash val="solid"/>
              </a:ln>
            </c:spPr>
          </c:dPt>
          <c:dPt>
            <c:idx val="3"/>
            <c:spPr>
              <a:solidFill>
                <a:schemeClr val="folHlink"/>
              </a:solidFill>
              <a:ln w="9825">
                <a:solidFill>
                  <a:schemeClr val="tx1"/>
                </a:solidFill>
                <a:prstDash val="solid"/>
              </a:ln>
            </c:spPr>
          </c:dPt>
          <c:dPt>
            <c:idx val="5"/>
            <c:spPr>
              <a:solidFill>
                <a:schemeClr val="tx2"/>
              </a:solidFill>
              <a:ln w="9825">
                <a:solidFill>
                  <a:schemeClr val="tx1"/>
                </a:solidFill>
                <a:prstDash val="solid"/>
              </a:ln>
            </c:spPr>
          </c:dPt>
          <c:dPt>
            <c:idx val="6"/>
            <c:spPr>
              <a:solidFill>
                <a:srgbClr val="0066CC"/>
              </a:solidFill>
              <a:ln w="9825">
                <a:solidFill>
                  <a:schemeClr val="tx1"/>
                </a:solidFill>
                <a:prstDash val="solid"/>
              </a:ln>
            </c:spPr>
          </c:dPt>
          <c:dPt>
            <c:idx val="7"/>
            <c:spPr>
              <a:solidFill>
                <a:srgbClr val="CCCCFF"/>
              </a:solidFill>
              <a:ln w="9825">
                <a:solidFill>
                  <a:schemeClr val="tx1"/>
                </a:solidFill>
                <a:prstDash val="solid"/>
              </a:ln>
            </c:spPr>
          </c:dPt>
          <c:dPt>
            <c:idx val="8"/>
            <c:spPr>
              <a:solidFill>
                <a:srgbClr val="FF0000"/>
              </a:solidFill>
              <a:ln w="9825">
                <a:solidFill>
                  <a:schemeClr val="tx1"/>
                </a:solidFill>
                <a:prstDash val="solid"/>
              </a:ln>
            </c:spPr>
          </c:dPt>
          <c:dPt>
            <c:idx val="9"/>
            <c:spPr>
              <a:solidFill>
                <a:srgbClr val="FFFF00"/>
              </a:solidFill>
              <a:ln w="9825">
                <a:solidFill>
                  <a:schemeClr val="tx1"/>
                </a:solidFill>
                <a:prstDash val="solid"/>
              </a:ln>
            </c:spPr>
          </c:dPt>
          <c:dLbls>
            <c:numFmt formatCode="0%" sourceLinked="0"/>
            <c:spPr>
              <a:noFill/>
              <a:ln w="19651">
                <a:noFill/>
              </a:ln>
            </c:spPr>
            <c:txPr>
              <a:bodyPr/>
              <a:lstStyle/>
              <a:p>
                <a:pPr>
                  <a:defRPr sz="638" b="1" i="0" u="none" strike="noStrike" baseline="0">
                    <a:solidFill>
                      <a:schemeClr val="tx1"/>
                    </a:solidFill>
                    <a:latin typeface="Arial"/>
                    <a:ea typeface="Arial"/>
                    <a:cs typeface="Arial"/>
                  </a:defRPr>
                </a:pPr>
                <a:endParaRPr lang="en-US"/>
              </a:p>
            </c:txPr>
            <c:showCatName val="1"/>
            <c:showPercent val="1"/>
            <c:showLeaderLines val="1"/>
          </c:dLbls>
          <c:cat>
            <c:strRef>
              <c:f>Sheet1!$B$1:$K$1</c:f>
              <c:strCache>
                <c:ptCount val="10"/>
                <c:pt idx="0">
                  <c:v>Consultation Complete</c:v>
                </c:pt>
                <c:pt idx="1">
                  <c:v>Evaluation Complete</c:v>
                </c:pt>
                <c:pt idx="2">
                  <c:v>Evaluation Declined</c:v>
                </c:pt>
                <c:pt idx="3">
                  <c:v>Monitoring Complete</c:v>
                </c:pt>
                <c:pt idx="4">
                  <c:v>Monitoring Declined</c:v>
                </c:pt>
                <c:pt idx="5">
                  <c:v>Other</c:v>
                </c:pt>
                <c:pt idx="6">
                  <c:v>Referral Declined</c:v>
                </c:pt>
                <c:pt idx="7">
                  <c:v>Relocated</c:v>
                </c:pt>
                <c:pt idx="8">
                  <c:v>Non-Compliant</c:v>
                </c:pt>
                <c:pt idx="9">
                  <c:v>Deceased </c:v>
                </c:pt>
              </c:strCache>
            </c:strRef>
          </c:cat>
          <c:val>
            <c:numRef>
              <c:f>Sheet1!$B$6:$K$6</c:f>
              <c:numCache>
                <c:formatCode>General</c:formatCode>
                <c:ptCount val="10"/>
              </c:numCache>
            </c:numRef>
          </c:val>
        </c:ser>
        <c:ser>
          <c:idx val="5"/>
          <c:order val="5"/>
          <c:tx>
            <c:strRef>
              <c:f>Sheet1!$A$7</c:f>
              <c:strCache>
                <c:ptCount val="1"/>
              </c:strCache>
            </c:strRef>
          </c:tx>
          <c:spPr>
            <a:solidFill>
              <a:schemeClr val="tx2"/>
            </a:solidFill>
            <a:ln w="9825">
              <a:solidFill>
                <a:schemeClr val="tx1"/>
              </a:solidFill>
              <a:prstDash val="solid"/>
            </a:ln>
          </c:spPr>
          <c:dPt>
            <c:idx val="0"/>
            <c:spPr>
              <a:solidFill>
                <a:schemeClr val="accent1"/>
              </a:solidFill>
              <a:ln w="9825">
                <a:solidFill>
                  <a:schemeClr val="tx1"/>
                </a:solidFill>
                <a:prstDash val="solid"/>
              </a:ln>
            </c:spPr>
          </c:dPt>
          <c:dPt>
            <c:idx val="1"/>
            <c:spPr>
              <a:solidFill>
                <a:schemeClr val="accent2"/>
              </a:solidFill>
              <a:ln w="9825">
                <a:solidFill>
                  <a:schemeClr val="tx1"/>
                </a:solidFill>
                <a:prstDash val="solid"/>
              </a:ln>
            </c:spPr>
          </c:dPt>
          <c:dPt>
            <c:idx val="2"/>
            <c:spPr>
              <a:solidFill>
                <a:schemeClr val="hlink"/>
              </a:solidFill>
              <a:ln w="9825">
                <a:solidFill>
                  <a:schemeClr val="tx1"/>
                </a:solidFill>
                <a:prstDash val="solid"/>
              </a:ln>
            </c:spPr>
          </c:dPt>
          <c:dPt>
            <c:idx val="3"/>
            <c:spPr>
              <a:solidFill>
                <a:schemeClr val="folHlink"/>
              </a:solidFill>
              <a:ln w="9825">
                <a:solidFill>
                  <a:schemeClr val="tx1"/>
                </a:solidFill>
                <a:prstDash val="solid"/>
              </a:ln>
            </c:spPr>
          </c:dPt>
          <c:dPt>
            <c:idx val="4"/>
            <c:spPr>
              <a:solidFill>
                <a:schemeClr val="bg2"/>
              </a:solidFill>
              <a:ln w="9825">
                <a:solidFill>
                  <a:schemeClr val="tx1"/>
                </a:solidFill>
                <a:prstDash val="solid"/>
              </a:ln>
            </c:spPr>
          </c:dPt>
          <c:dPt>
            <c:idx val="6"/>
            <c:spPr>
              <a:solidFill>
                <a:srgbClr val="0066CC"/>
              </a:solidFill>
              <a:ln w="9825">
                <a:solidFill>
                  <a:schemeClr val="tx1"/>
                </a:solidFill>
                <a:prstDash val="solid"/>
              </a:ln>
            </c:spPr>
          </c:dPt>
          <c:dPt>
            <c:idx val="7"/>
            <c:spPr>
              <a:solidFill>
                <a:srgbClr val="CCCCFF"/>
              </a:solidFill>
              <a:ln w="9825">
                <a:solidFill>
                  <a:schemeClr val="tx1"/>
                </a:solidFill>
                <a:prstDash val="solid"/>
              </a:ln>
            </c:spPr>
          </c:dPt>
          <c:dPt>
            <c:idx val="8"/>
            <c:spPr>
              <a:solidFill>
                <a:srgbClr val="FF0000"/>
              </a:solidFill>
              <a:ln w="9825">
                <a:solidFill>
                  <a:schemeClr val="tx1"/>
                </a:solidFill>
                <a:prstDash val="solid"/>
              </a:ln>
            </c:spPr>
          </c:dPt>
          <c:dPt>
            <c:idx val="9"/>
            <c:spPr>
              <a:solidFill>
                <a:srgbClr val="FFFF00"/>
              </a:solidFill>
              <a:ln w="9825">
                <a:solidFill>
                  <a:schemeClr val="tx1"/>
                </a:solidFill>
                <a:prstDash val="solid"/>
              </a:ln>
            </c:spPr>
          </c:dPt>
          <c:dLbls>
            <c:numFmt formatCode="0%" sourceLinked="0"/>
            <c:spPr>
              <a:noFill/>
              <a:ln w="19651">
                <a:noFill/>
              </a:ln>
            </c:spPr>
            <c:txPr>
              <a:bodyPr/>
              <a:lstStyle/>
              <a:p>
                <a:pPr>
                  <a:defRPr sz="638" b="1" i="0" u="none" strike="noStrike" baseline="0">
                    <a:solidFill>
                      <a:schemeClr val="tx1"/>
                    </a:solidFill>
                    <a:latin typeface="Arial"/>
                    <a:ea typeface="Arial"/>
                    <a:cs typeface="Arial"/>
                  </a:defRPr>
                </a:pPr>
                <a:endParaRPr lang="en-US"/>
              </a:p>
            </c:txPr>
            <c:showCatName val="1"/>
            <c:showPercent val="1"/>
            <c:showLeaderLines val="1"/>
          </c:dLbls>
          <c:cat>
            <c:strRef>
              <c:f>Sheet1!$B$1:$K$1</c:f>
              <c:strCache>
                <c:ptCount val="10"/>
                <c:pt idx="0">
                  <c:v>Consultation Complete</c:v>
                </c:pt>
                <c:pt idx="1">
                  <c:v>Evaluation Complete</c:v>
                </c:pt>
                <c:pt idx="2">
                  <c:v>Evaluation Declined</c:v>
                </c:pt>
                <c:pt idx="3">
                  <c:v>Monitoring Complete</c:v>
                </c:pt>
                <c:pt idx="4">
                  <c:v>Monitoring Declined</c:v>
                </c:pt>
                <c:pt idx="5">
                  <c:v>Other</c:v>
                </c:pt>
                <c:pt idx="6">
                  <c:v>Referral Declined</c:v>
                </c:pt>
                <c:pt idx="7">
                  <c:v>Relocated</c:v>
                </c:pt>
                <c:pt idx="8">
                  <c:v>Non-Compliant</c:v>
                </c:pt>
                <c:pt idx="9">
                  <c:v>Deceased </c:v>
                </c:pt>
              </c:strCache>
            </c:strRef>
          </c:cat>
          <c:val>
            <c:numRef>
              <c:f>Sheet1!$B$7:$K$7</c:f>
              <c:numCache>
                <c:formatCode>General</c:formatCode>
                <c:ptCount val="10"/>
              </c:numCache>
            </c:numRef>
          </c:val>
        </c:ser>
        <c:dLbls>
          <c:showCatName val="1"/>
          <c:showPercent val="1"/>
        </c:dLbls>
        <c:firstSliceAng val="0"/>
      </c:pieChart>
      <c:spPr>
        <a:noFill/>
        <a:ln w="19651">
          <a:noFill/>
        </a:ln>
      </c:spPr>
    </c:plotArea>
    <c:plotVisOnly val="1"/>
    <c:dispBlanksAs val="zero"/>
  </c:chart>
  <c:spPr>
    <a:noFill/>
    <a:ln w="6350" cap="flat" cmpd="sng" algn="ctr">
      <a:solidFill>
        <a:schemeClr val="tx1"/>
      </a:solidFill>
      <a:prstDash val="solid"/>
      <a:miter lim="800000"/>
      <a:headEnd type="none" w="med" len="med"/>
      <a:tailEnd type="none" w="med" len="med"/>
    </a:ln>
  </c:spPr>
  <c:txPr>
    <a:bodyPr/>
    <a:lstStyle/>
    <a:p>
      <a:pPr>
        <a:defRPr sz="638" b="1" i="0" u="none" strike="noStrike" baseline="0">
          <a:solidFill>
            <a:schemeClr val="tx1"/>
          </a:solidFill>
          <a:latin typeface="Arial"/>
          <a:ea typeface="Arial"/>
          <a:cs typeface="Aria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96337402885683"/>
          <c:y val="3.9151712887438822E-2"/>
          <c:w val="0.62375138734739266"/>
          <c:h val="0.80750407830342574"/>
        </c:manualLayout>
      </c:layout>
      <c:barChart>
        <c:barDir val="bar"/>
        <c:grouping val="clustered"/>
        <c:ser>
          <c:idx val="0"/>
          <c:order val="0"/>
          <c:tx>
            <c:strRef>
              <c:f>Sheet1!$A$2</c:f>
              <c:strCache>
                <c:ptCount val="1"/>
                <c:pt idx="0">
                  <c:v>Source</c:v>
                </c:pt>
              </c:strCache>
            </c:strRef>
          </c:tx>
          <c:spPr>
            <a:solidFill>
              <a:srgbClr val="99CC00"/>
            </a:solidFill>
            <a:ln w="4504">
              <a:solidFill>
                <a:schemeClr val="tx1"/>
              </a:solidFill>
              <a:prstDash val="solid"/>
            </a:ln>
          </c:spPr>
          <c:dPt>
            <c:idx val="0"/>
            <c:spPr>
              <a:solidFill>
                <a:srgbClr val="CC99FF"/>
              </a:solidFill>
              <a:ln w="4504">
                <a:solidFill>
                  <a:schemeClr val="tx1"/>
                </a:solidFill>
                <a:prstDash val="solid"/>
              </a:ln>
            </c:spPr>
          </c:dPt>
          <c:dPt>
            <c:idx val="1"/>
            <c:spPr>
              <a:solidFill>
                <a:srgbClr val="FF9900"/>
              </a:solidFill>
              <a:ln w="4504">
                <a:solidFill>
                  <a:schemeClr val="tx1"/>
                </a:solidFill>
                <a:prstDash val="solid"/>
              </a:ln>
            </c:spPr>
          </c:dPt>
          <c:dPt>
            <c:idx val="2"/>
            <c:spPr>
              <a:solidFill>
                <a:srgbClr val="FF99CC"/>
              </a:solidFill>
              <a:ln w="4504">
                <a:solidFill>
                  <a:schemeClr val="tx1"/>
                </a:solidFill>
                <a:prstDash val="solid"/>
              </a:ln>
            </c:spPr>
          </c:dPt>
          <c:dPt>
            <c:idx val="4"/>
            <c:spPr>
              <a:solidFill>
                <a:srgbClr val="99CCFF"/>
              </a:solidFill>
              <a:ln w="4504">
                <a:solidFill>
                  <a:schemeClr val="tx1"/>
                </a:solidFill>
                <a:prstDash val="solid"/>
              </a:ln>
            </c:spPr>
          </c:dPt>
          <c:dPt>
            <c:idx val="5"/>
            <c:spPr>
              <a:solidFill>
                <a:srgbClr val="FFFF00"/>
              </a:solidFill>
              <a:ln w="4504">
                <a:solidFill>
                  <a:schemeClr val="tx1"/>
                </a:solidFill>
                <a:prstDash val="solid"/>
              </a:ln>
            </c:spPr>
          </c:dPt>
          <c:dPt>
            <c:idx val="6"/>
            <c:spPr>
              <a:solidFill>
                <a:srgbClr val="00FFFF"/>
              </a:solidFill>
              <a:ln w="4504">
                <a:solidFill>
                  <a:schemeClr val="tx1"/>
                </a:solidFill>
                <a:prstDash val="solid"/>
              </a:ln>
            </c:spPr>
          </c:dPt>
          <c:dPt>
            <c:idx val="7"/>
            <c:spPr>
              <a:solidFill>
                <a:srgbClr val="FF00FF"/>
              </a:solidFill>
              <a:ln w="4504">
                <a:solidFill>
                  <a:schemeClr val="tx1"/>
                </a:solidFill>
                <a:prstDash val="solid"/>
              </a:ln>
            </c:spPr>
          </c:dPt>
          <c:dPt>
            <c:idx val="8"/>
            <c:spPr>
              <a:solidFill>
                <a:srgbClr val="3366FF"/>
              </a:solidFill>
              <a:ln w="4504">
                <a:solidFill>
                  <a:schemeClr val="tx1"/>
                </a:solidFill>
                <a:prstDash val="solid"/>
              </a:ln>
            </c:spPr>
          </c:dPt>
          <c:dLbls>
            <c:dLbl>
              <c:idx val="0"/>
              <c:layout>
                <c:manualLayout>
                  <c:x val="-1.6429013677642601E-2"/>
                  <c:y val="-5.7088741228052903E-3"/>
                </c:manualLayout>
              </c:layout>
              <c:tx>
                <c:rich>
                  <a:bodyPr/>
                  <a:lstStyle/>
                  <a:p>
                    <a:pPr>
                      <a:defRPr sz="576" b="1" i="0" u="none" strike="noStrike" baseline="0">
                        <a:solidFill>
                          <a:schemeClr val="tx1"/>
                        </a:solidFill>
                        <a:latin typeface="Arial"/>
                        <a:ea typeface="Arial"/>
                        <a:cs typeface="Arial"/>
                      </a:defRPr>
                    </a:pPr>
                    <a:r>
                      <a:rPr lang="en-US" dirty="0"/>
                      <a:t> </a:t>
                    </a:r>
                    <a:r>
                      <a:rPr lang="en-US" dirty="0" smtClean="0"/>
                      <a:t>12%</a:t>
                    </a:r>
                    <a:endParaRPr lang="en-US" dirty="0"/>
                  </a:p>
                </c:rich>
              </c:tx>
              <c:spPr>
                <a:noFill/>
                <a:ln w="9009">
                  <a:noFill/>
                </a:ln>
              </c:spPr>
              <c:dLblPos val="outEnd"/>
            </c:dLbl>
            <c:dLbl>
              <c:idx val="1"/>
              <c:layout/>
              <c:tx>
                <c:rich>
                  <a:bodyPr/>
                  <a:lstStyle/>
                  <a:p>
                    <a:pPr>
                      <a:defRPr sz="576" b="1" i="0" u="none" strike="noStrike" baseline="0">
                        <a:solidFill>
                          <a:schemeClr val="tx1"/>
                        </a:solidFill>
                        <a:latin typeface="Arial"/>
                        <a:ea typeface="Arial"/>
                        <a:cs typeface="Arial"/>
                      </a:defRPr>
                    </a:pPr>
                    <a:r>
                      <a:rPr lang="en-US" dirty="0" smtClean="0"/>
                      <a:t>37%</a:t>
                    </a:r>
                    <a:endParaRPr lang="en-US" dirty="0"/>
                  </a:p>
                </c:rich>
              </c:tx>
              <c:spPr>
                <a:noFill/>
                <a:ln w="9009">
                  <a:noFill/>
                </a:ln>
              </c:spPr>
            </c:dLbl>
            <c:dLbl>
              <c:idx val="2"/>
              <c:layout>
                <c:manualLayout>
                  <c:x val="-2.4800732317954377E-2"/>
                  <c:y val="-5.7087006493514794E-3"/>
                </c:manualLayout>
              </c:layout>
              <c:tx>
                <c:rich>
                  <a:bodyPr/>
                  <a:lstStyle/>
                  <a:p>
                    <a:pPr>
                      <a:defRPr sz="576" b="1" i="0" u="none" strike="noStrike" baseline="0">
                        <a:solidFill>
                          <a:schemeClr val="tx1"/>
                        </a:solidFill>
                        <a:latin typeface="Arial"/>
                        <a:ea typeface="Arial"/>
                        <a:cs typeface="Arial"/>
                      </a:defRPr>
                    </a:pPr>
                    <a:r>
                      <a:rPr lang="en-US"/>
                      <a:t>  .5%</a:t>
                    </a:r>
                  </a:p>
                </c:rich>
              </c:tx>
              <c:spPr>
                <a:noFill/>
                <a:ln w="9009">
                  <a:noFill/>
                </a:ln>
              </c:spPr>
              <c:dLblPos val="outEnd"/>
            </c:dLbl>
            <c:dLbl>
              <c:idx val="3"/>
              <c:layout>
                <c:manualLayout>
                  <c:x val="-1.7189875447775421E-2"/>
                  <c:y val="2.4477794063405252E-3"/>
                </c:manualLayout>
              </c:layout>
              <c:tx>
                <c:rich>
                  <a:bodyPr/>
                  <a:lstStyle/>
                  <a:p>
                    <a:pPr>
                      <a:defRPr sz="576" b="1" i="0" u="none" strike="noStrike" baseline="0">
                        <a:solidFill>
                          <a:schemeClr val="tx1"/>
                        </a:solidFill>
                        <a:latin typeface="Arial"/>
                        <a:ea typeface="Arial"/>
                        <a:cs typeface="Arial"/>
                      </a:defRPr>
                    </a:pPr>
                    <a:r>
                      <a:rPr lang="en-US"/>
                      <a:t>  4%</a:t>
                    </a:r>
                  </a:p>
                </c:rich>
              </c:tx>
              <c:spPr>
                <a:noFill/>
                <a:ln w="9009">
                  <a:noFill/>
                </a:ln>
              </c:spPr>
              <c:dLblPos val="outEnd"/>
            </c:dLbl>
            <c:dLbl>
              <c:idx val="4"/>
              <c:layout/>
              <c:tx>
                <c:rich>
                  <a:bodyPr/>
                  <a:lstStyle/>
                  <a:p>
                    <a:pPr>
                      <a:defRPr sz="576" b="1" i="0" u="none" strike="noStrike" baseline="0">
                        <a:solidFill>
                          <a:schemeClr val="tx1"/>
                        </a:solidFill>
                        <a:latin typeface="Arial"/>
                        <a:ea typeface="Arial"/>
                        <a:cs typeface="Arial"/>
                      </a:defRPr>
                    </a:pPr>
                    <a:r>
                      <a:rPr lang="en-US" dirty="0" smtClean="0"/>
                      <a:t>8%</a:t>
                    </a:r>
                    <a:endParaRPr lang="en-US" dirty="0"/>
                  </a:p>
                </c:rich>
              </c:tx>
              <c:spPr>
                <a:noFill/>
                <a:ln w="9009">
                  <a:noFill/>
                </a:ln>
              </c:spPr>
            </c:dLbl>
            <c:dLbl>
              <c:idx val="5"/>
              <c:layout/>
              <c:tx>
                <c:rich>
                  <a:bodyPr/>
                  <a:lstStyle/>
                  <a:p>
                    <a:pPr>
                      <a:defRPr sz="576" b="1" i="0" u="none" strike="noStrike" baseline="0">
                        <a:solidFill>
                          <a:schemeClr val="tx1"/>
                        </a:solidFill>
                        <a:latin typeface="Arial"/>
                        <a:ea typeface="Arial"/>
                        <a:cs typeface="Arial"/>
                      </a:defRPr>
                    </a:pPr>
                    <a:r>
                      <a:rPr lang="en-US" dirty="0"/>
                      <a:t>  </a:t>
                    </a:r>
                    <a:r>
                      <a:rPr lang="en-US" dirty="0" smtClean="0"/>
                      <a:t>35%</a:t>
                    </a:r>
                    <a:endParaRPr lang="en-US" dirty="0"/>
                  </a:p>
                </c:rich>
              </c:tx>
              <c:spPr>
                <a:noFill/>
                <a:ln w="9009">
                  <a:noFill/>
                </a:ln>
              </c:spPr>
            </c:dLbl>
            <c:dLbl>
              <c:idx val="6"/>
              <c:layout>
                <c:manualLayout>
                  <c:x val="-1.8173002328161859E-2"/>
                  <c:y val="-5.7087807676131832E-3"/>
                </c:manualLayout>
              </c:layout>
              <c:tx>
                <c:rich>
                  <a:bodyPr/>
                  <a:lstStyle/>
                  <a:p>
                    <a:pPr>
                      <a:defRPr sz="576" b="1" i="0" u="none" strike="noStrike" baseline="0">
                        <a:solidFill>
                          <a:schemeClr val="tx1"/>
                        </a:solidFill>
                        <a:latin typeface="Arial"/>
                        <a:ea typeface="Arial"/>
                        <a:cs typeface="Arial"/>
                      </a:defRPr>
                    </a:pPr>
                    <a:r>
                      <a:rPr lang="en-US"/>
                      <a:t>  1%</a:t>
                    </a:r>
                  </a:p>
                </c:rich>
              </c:tx>
              <c:spPr>
                <a:noFill/>
                <a:ln w="9009">
                  <a:noFill/>
                </a:ln>
              </c:spPr>
              <c:dLblPos val="outEnd"/>
            </c:dLbl>
            <c:dLbl>
              <c:idx val="7"/>
              <c:layout>
                <c:manualLayout>
                  <c:x val="-2.261251398187995E-2"/>
                  <c:y val="-5.7089075634710988E-3"/>
                </c:manualLayout>
              </c:layout>
              <c:tx>
                <c:rich>
                  <a:bodyPr/>
                  <a:lstStyle/>
                  <a:p>
                    <a:pPr>
                      <a:defRPr sz="576" b="1" i="0" u="none" strike="noStrike" baseline="0">
                        <a:solidFill>
                          <a:schemeClr val="tx1"/>
                        </a:solidFill>
                        <a:latin typeface="Arial"/>
                        <a:ea typeface="Arial"/>
                        <a:cs typeface="Arial"/>
                      </a:defRPr>
                    </a:pPr>
                    <a:r>
                      <a:rPr lang="en-US"/>
                      <a:t>  1%</a:t>
                    </a:r>
                  </a:p>
                </c:rich>
              </c:tx>
              <c:spPr>
                <a:noFill/>
                <a:ln w="9009">
                  <a:noFill/>
                </a:ln>
              </c:spPr>
              <c:dLblPos val="outEnd"/>
            </c:dLbl>
            <c:dLbl>
              <c:idx val="8"/>
              <c:layout>
                <c:manualLayout>
                  <c:x val="-2.1471098577665812E-2"/>
                  <c:y val="-5.7086072941592457E-3"/>
                </c:manualLayout>
              </c:layout>
              <c:tx>
                <c:rich>
                  <a:bodyPr/>
                  <a:lstStyle/>
                  <a:p>
                    <a:pPr>
                      <a:defRPr sz="576" b="1" i="0" u="none" strike="noStrike" baseline="0">
                        <a:solidFill>
                          <a:schemeClr val="tx1"/>
                        </a:solidFill>
                        <a:latin typeface="Arial"/>
                        <a:ea typeface="Arial"/>
                        <a:cs typeface="Arial"/>
                      </a:defRPr>
                    </a:pPr>
                    <a:r>
                      <a:rPr lang="en-US" dirty="0"/>
                      <a:t>  </a:t>
                    </a:r>
                    <a:r>
                      <a:rPr lang="en-US" dirty="0" smtClean="0"/>
                      <a:t>1%</a:t>
                    </a:r>
                    <a:endParaRPr lang="en-US" dirty="0"/>
                  </a:p>
                </c:rich>
              </c:tx>
              <c:spPr>
                <a:noFill/>
                <a:ln w="9009">
                  <a:noFill/>
                </a:ln>
              </c:spPr>
              <c:dLblPos val="outEnd"/>
            </c:dLbl>
            <c:dLbl>
              <c:idx val="9"/>
              <c:layout>
                <c:manualLayout>
                  <c:x val="1.1288092805193238E-3"/>
                  <c:y val="-1.8363802297866889E-3"/>
                </c:manualLayout>
              </c:layout>
              <c:tx>
                <c:rich>
                  <a:bodyPr/>
                  <a:lstStyle/>
                  <a:p>
                    <a:pPr>
                      <a:defRPr sz="576" b="1" i="0" u="none" strike="noStrike" baseline="0">
                        <a:solidFill>
                          <a:schemeClr val="tx1"/>
                        </a:solidFill>
                        <a:latin typeface="Arial"/>
                        <a:ea typeface="Arial"/>
                        <a:cs typeface="Arial"/>
                      </a:defRPr>
                    </a:pPr>
                    <a:r>
                      <a:rPr lang="en-US" dirty="0" smtClean="0"/>
                      <a:t>.5%</a:t>
                    </a:r>
                    <a:endParaRPr lang="en-US" dirty="0"/>
                  </a:p>
                </c:rich>
              </c:tx>
              <c:spPr>
                <a:noFill/>
                <a:ln w="9009">
                  <a:noFill/>
                </a:ln>
              </c:spPr>
              <c:dLblPos val="outEnd"/>
            </c:dLbl>
            <c:dLbl>
              <c:idx val="10"/>
              <c:layout>
                <c:manualLayout>
                  <c:x val="-7.6335877862595113E-3"/>
                  <c:y val="5.4237276554164934E-3"/>
                </c:manualLayout>
              </c:layout>
              <c:tx>
                <c:rich>
                  <a:bodyPr/>
                  <a:lstStyle/>
                  <a:p>
                    <a:pPr>
                      <a:defRPr sz="576" b="1" i="0" u="none" strike="noStrike" baseline="0">
                        <a:solidFill>
                          <a:schemeClr val="tx1"/>
                        </a:solidFill>
                        <a:latin typeface="Arial"/>
                        <a:ea typeface="Arial"/>
                        <a:cs typeface="Arial"/>
                      </a:defRPr>
                    </a:pPr>
                    <a:r>
                      <a:rPr lang="en-US"/>
                      <a:t>.5%</a:t>
                    </a:r>
                  </a:p>
                </c:rich>
              </c:tx>
              <c:spPr>
                <a:noFill/>
                <a:ln w="9009">
                  <a:noFill/>
                </a:ln>
              </c:spPr>
            </c:dLbl>
            <c:dLbl>
              <c:idx val="11"/>
              <c:layout>
                <c:manualLayout>
                  <c:xMode val="edge"/>
                  <c:yMode val="edge"/>
                  <c:x val="0.11986681465038845"/>
                  <c:y val="6.5252854812398158E-3"/>
                </c:manualLayout>
              </c:layout>
              <c:tx>
                <c:rich>
                  <a:bodyPr/>
                  <a:lstStyle/>
                  <a:p>
                    <a:pPr>
                      <a:defRPr sz="576" b="1" i="0" u="none" strike="noStrike" baseline="0">
                        <a:solidFill>
                          <a:schemeClr val="tx1"/>
                        </a:solidFill>
                        <a:latin typeface="Arial"/>
                        <a:ea typeface="Arial"/>
                        <a:cs typeface="Arial"/>
                      </a:defRPr>
                    </a:pPr>
                    <a:r>
                      <a:t>3%</a:t>
                    </a:r>
                  </a:p>
                </c:rich>
              </c:tx>
              <c:spPr>
                <a:noFill/>
                <a:ln w="9009">
                  <a:noFill/>
                </a:ln>
              </c:spPr>
              <c:dLblPos val="outEnd"/>
            </c:dLbl>
            <c:dLbl>
              <c:idx val="12"/>
              <c:tx>
                <c:rich>
                  <a:bodyPr/>
                  <a:lstStyle/>
                  <a:p>
                    <a:pPr>
                      <a:defRPr sz="576" b="1" i="0" u="none" strike="noStrike" baseline="0">
                        <a:solidFill>
                          <a:schemeClr val="tx1"/>
                        </a:solidFill>
                        <a:latin typeface="Arial"/>
                        <a:ea typeface="Arial"/>
                        <a:cs typeface="Arial"/>
                      </a:defRPr>
                    </a:pPr>
                    <a:r>
                      <a:t>1%</a:t>
                    </a:r>
                  </a:p>
                </c:rich>
              </c:tx>
              <c:spPr>
                <a:noFill/>
                <a:ln w="9009">
                  <a:noFill/>
                </a:ln>
              </c:spPr>
            </c:dLbl>
            <c:numFmt formatCode="General" sourceLinked="0"/>
            <c:spPr>
              <a:noFill/>
              <a:ln w="9009">
                <a:noFill/>
              </a:ln>
            </c:spPr>
            <c:txPr>
              <a:bodyPr/>
              <a:lstStyle/>
              <a:p>
                <a:pPr>
                  <a:defRPr sz="576" b="1" i="0" u="none" strike="noStrike" baseline="0">
                    <a:solidFill>
                      <a:schemeClr val="tx1"/>
                    </a:solidFill>
                    <a:latin typeface="Arial"/>
                    <a:ea typeface="Arial"/>
                    <a:cs typeface="Arial"/>
                  </a:defRPr>
                </a:pPr>
                <a:endParaRPr lang="en-US"/>
              </a:p>
            </c:txPr>
            <c:showVal val="1"/>
          </c:dLbls>
          <c:cat>
            <c:strRef>
              <c:f>Sheet1!$B$1:$K$1</c:f>
              <c:strCache>
                <c:ptCount val="10"/>
                <c:pt idx="0">
                  <c:v> Administration  </c:v>
                </c:pt>
                <c:pt idx="1">
                  <c:v>CMB</c:v>
                </c:pt>
                <c:pt idx="2">
                  <c:v> Family  </c:v>
                </c:pt>
                <c:pt idx="3">
                  <c:v>Hospital  </c:v>
                </c:pt>
                <c:pt idx="4">
                  <c:v> Proactive </c:v>
                </c:pt>
                <c:pt idx="5">
                  <c:v>Self  </c:v>
                </c:pt>
                <c:pt idx="6">
                  <c:v>Treatment Provider</c:v>
                </c:pt>
                <c:pt idx="7">
                  <c:v>CPEP</c:v>
                </c:pt>
                <c:pt idx="8">
                  <c:v>PA Prog</c:v>
                </c:pt>
                <c:pt idx="9">
                  <c:v>Malpractice</c:v>
                </c:pt>
              </c:strCache>
            </c:strRef>
          </c:cat>
          <c:val>
            <c:numRef>
              <c:f>Sheet1!$B$2:$K$2</c:f>
              <c:numCache>
                <c:formatCode>General</c:formatCode>
                <c:ptCount val="10"/>
                <c:pt idx="0">
                  <c:v>19</c:v>
                </c:pt>
                <c:pt idx="1">
                  <c:v>63</c:v>
                </c:pt>
                <c:pt idx="2">
                  <c:v>1</c:v>
                </c:pt>
                <c:pt idx="3">
                  <c:v>6</c:v>
                </c:pt>
                <c:pt idx="4">
                  <c:v>14</c:v>
                </c:pt>
                <c:pt idx="5">
                  <c:v>59</c:v>
                </c:pt>
                <c:pt idx="6">
                  <c:v>2</c:v>
                </c:pt>
                <c:pt idx="7">
                  <c:v>2</c:v>
                </c:pt>
                <c:pt idx="8">
                  <c:v>2</c:v>
                </c:pt>
                <c:pt idx="9">
                  <c:v>1</c:v>
                </c:pt>
              </c:numCache>
            </c:numRef>
          </c:val>
        </c:ser>
        <c:axId val="88375296"/>
        <c:axId val="88376832"/>
      </c:barChart>
      <c:catAx>
        <c:axId val="88375296"/>
        <c:scaling>
          <c:orientation val="minMax"/>
        </c:scaling>
        <c:axPos val="l"/>
        <c:numFmt formatCode="General" sourceLinked="1"/>
        <c:tickLblPos val="nextTo"/>
        <c:spPr>
          <a:ln w="1126">
            <a:solidFill>
              <a:schemeClr val="tx1"/>
            </a:solidFill>
            <a:prstDash val="solid"/>
          </a:ln>
        </c:spPr>
        <c:txPr>
          <a:bodyPr rot="0" vert="horz"/>
          <a:lstStyle/>
          <a:p>
            <a:pPr>
              <a:defRPr sz="505" b="1" i="0" u="none" strike="noStrike" baseline="0">
                <a:solidFill>
                  <a:schemeClr val="tx1"/>
                </a:solidFill>
                <a:latin typeface="Arial"/>
                <a:ea typeface="Arial"/>
                <a:cs typeface="Arial"/>
              </a:defRPr>
            </a:pPr>
            <a:endParaRPr lang="en-US"/>
          </a:p>
        </c:txPr>
        <c:crossAx val="88376832"/>
        <c:crosses val="autoZero"/>
        <c:auto val="1"/>
        <c:lblAlgn val="ctr"/>
        <c:lblOffset val="100"/>
        <c:tickLblSkip val="1"/>
        <c:tickMarkSkip val="1"/>
      </c:catAx>
      <c:valAx>
        <c:axId val="88376832"/>
        <c:scaling>
          <c:orientation val="minMax"/>
        </c:scaling>
        <c:axPos val="b"/>
        <c:numFmt formatCode="General" sourceLinked="1"/>
        <c:tickLblPos val="nextTo"/>
        <c:spPr>
          <a:ln w="1126">
            <a:solidFill>
              <a:schemeClr val="tx1"/>
            </a:solidFill>
            <a:prstDash val="solid"/>
          </a:ln>
        </c:spPr>
        <c:txPr>
          <a:bodyPr rot="0" vert="horz"/>
          <a:lstStyle/>
          <a:p>
            <a:pPr>
              <a:defRPr sz="505" b="1" i="0" u="none" strike="noStrike" baseline="0">
                <a:solidFill>
                  <a:schemeClr val="tx1"/>
                </a:solidFill>
                <a:latin typeface="Arial"/>
                <a:ea typeface="Arial"/>
                <a:cs typeface="Arial"/>
              </a:defRPr>
            </a:pPr>
            <a:endParaRPr lang="en-US"/>
          </a:p>
        </c:txPr>
        <c:crossAx val="88375296"/>
        <c:crosses val="autoZero"/>
        <c:crossBetween val="between"/>
      </c:valAx>
      <c:spPr>
        <a:noFill/>
        <a:ln w="9009">
          <a:noFill/>
        </a:ln>
      </c:spPr>
    </c:plotArea>
    <c:plotVisOnly val="1"/>
    <c:dispBlanksAs val="gap"/>
  </c:chart>
  <c:spPr>
    <a:noFill/>
    <a:ln w="4504">
      <a:solidFill>
        <a:schemeClr val="tx1"/>
      </a:solidFill>
      <a:prstDash val="solid"/>
    </a:ln>
  </c:spPr>
  <c:txPr>
    <a:bodyPr/>
    <a:lstStyle/>
    <a:p>
      <a:pPr>
        <a:defRPr sz="1224" b="1" i="0" u="none" strike="noStrike" baseline="0">
          <a:solidFill>
            <a:schemeClr val="tx1"/>
          </a:solidFill>
          <a:latin typeface="Arial"/>
          <a:ea typeface="Arial"/>
          <a:cs typeface="Arial"/>
        </a:defRPr>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9707112970711297"/>
          <c:y val="1.4893617021276574E-2"/>
          <c:w val="0.64993026499302664"/>
          <c:h val="0.85106382978723261"/>
        </c:manualLayout>
      </c:layout>
      <c:barChart>
        <c:barDir val="bar"/>
        <c:grouping val="clustered"/>
        <c:ser>
          <c:idx val="0"/>
          <c:order val="0"/>
          <c:tx>
            <c:strRef>
              <c:f>Sheet1!$A$2</c:f>
              <c:strCache>
                <c:ptCount val="1"/>
                <c:pt idx="0">
                  <c:v>Source</c:v>
                </c:pt>
              </c:strCache>
            </c:strRef>
          </c:tx>
          <c:spPr>
            <a:solidFill>
              <a:schemeClr val="accent1"/>
            </a:solidFill>
            <a:ln w="6289">
              <a:solidFill>
                <a:schemeClr val="tx1"/>
              </a:solidFill>
              <a:prstDash val="solid"/>
            </a:ln>
          </c:spPr>
          <c:dPt>
            <c:idx val="0"/>
            <c:spPr>
              <a:solidFill>
                <a:srgbClr val="FF99CC"/>
              </a:solidFill>
              <a:ln w="6289">
                <a:solidFill>
                  <a:schemeClr val="tx1"/>
                </a:solidFill>
                <a:prstDash val="solid"/>
              </a:ln>
            </c:spPr>
          </c:dPt>
          <c:dPt>
            <c:idx val="1"/>
            <c:spPr>
              <a:solidFill>
                <a:srgbClr val="99CCFF"/>
              </a:solidFill>
              <a:ln w="6289">
                <a:solidFill>
                  <a:schemeClr val="tx1"/>
                </a:solidFill>
                <a:prstDash val="solid"/>
              </a:ln>
            </c:spPr>
          </c:dPt>
          <c:dPt>
            <c:idx val="2"/>
            <c:spPr>
              <a:solidFill>
                <a:srgbClr val="99CC00"/>
              </a:solidFill>
              <a:ln w="6289">
                <a:solidFill>
                  <a:schemeClr val="tx1"/>
                </a:solidFill>
                <a:prstDash val="solid"/>
              </a:ln>
            </c:spPr>
          </c:dPt>
          <c:dPt>
            <c:idx val="3"/>
            <c:spPr>
              <a:solidFill>
                <a:srgbClr val="FFFF00"/>
              </a:solidFill>
              <a:ln w="6289">
                <a:solidFill>
                  <a:schemeClr val="tx1"/>
                </a:solidFill>
                <a:prstDash val="solid"/>
              </a:ln>
            </c:spPr>
          </c:dPt>
          <c:dPt>
            <c:idx val="4"/>
            <c:spPr>
              <a:solidFill>
                <a:srgbClr val="00FFFF"/>
              </a:solidFill>
              <a:ln w="6289">
                <a:solidFill>
                  <a:schemeClr val="tx1"/>
                </a:solidFill>
                <a:prstDash val="solid"/>
              </a:ln>
            </c:spPr>
          </c:dPt>
          <c:dPt>
            <c:idx val="5"/>
            <c:spPr>
              <a:solidFill>
                <a:srgbClr val="800080"/>
              </a:solidFill>
              <a:ln w="6289">
                <a:solidFill>
                  <a:schemeClr val="tx1"/>
                </a:solidFill>
                <a:prstDash val="solid"/>
              </a:ln>
            </c:spPr>
          </c:dPt>
          <c:dPt>
            <c:idx val="6"/>
            <c:spPr>
              <a:solidFill>
                <a:srgbClr val="FF0000"/>
              </a:solidFill>
              <a:ln w="6289">
                <a:solidFill>
                  <a:schemeClr val="tx1"/>
                </a:solidFill>
                <a:prstDash val="solid"/>
              </a:ln>
            </c:spPr>
          </c:dPt>
          <c:dPt>
            <c:idx val="8"/>
            <c:spPr>
              <a:solidFill>
                <a:srgbClr val="FF00FF"/>
              </a:solidFill>
              <a:ln w="6289">
                <a:solidFill>
                  <a:schemeClr val="tx1"/>
                </a:solidFill>
                <a:prstDash val="solid"/>
              </a:ln>
            </c:spPr>
          </c:dPt>
          <c:dPt>
            <c:idx val="9"/>
            <c:spPr>
              <a:solidFill>
                <a:srgbClr val="3366FF"/>
              </a:solidFill>
              <a:ln w="6289">
                <a:solidFill>
                  <a:schemeClr val="tx1"/>
                </a:solidFill>
                <a:prstDash val="solid"/>
              </a:ln>
            </c:spPr>
          </c:dPt>
          <c:dPt>
            <c:idx val="10"/>
            <c:spPr>
              <a:solidFill>
                <a:srgbClr val="CC99FF"/>
              </a:solidFill>
              <a:ln w="6289">
                <a:solidFill>
                  <a:schemeClr val="tx1"/>
                </a:solidFill>
                <a:prstDash val="solid"/>
              </a:ln>
            </c:spPr>
          </c:dPt>
          <c:dPt>
            <c:idx val="11"/>
            <c:spPr>
              <a:solidFill>
                <a:srgbClr val="FF9900"/>
              </a:solidFill>
              <a:ln w="6289">
                <a:solidFill>
                  <a:schemeClr val="tx1"/>
                </a:solidFill>
                <a:prstDash val="solid"/>
              </a:ln>
            </c:spPr>
          </c:dPt>
          <c:dLbls>
            <c:dLbl>
              <c:idx val="0"/>
              <c:layout/>
              <c:tx>
                <c:rich>
                  <a:bodyPr/>
                  <a:lstStyle/>
                  <a:p>
                    <a:r>
                      <a:rPr lang="en-US" dirty="0"/>
                      <a:t> </a:t>
                    </a:r>
                    <a:r>
                      <a:rPr lang="en-US" dirty="0" smtClean="0"/>
                      <a:t>2%</a:t>
                    </a:r>
                    <a:endParaRPr lang="en-US" dirty="0"/>
                  </a:p>
                </c:rich>
              </c:tx>
            </c:dLbl>
            <c:dLbl>
              <c:idx val="1"/>
              <c:layout>
                <c:manualLayout>
                  <c:x val="-1.2705560248707021E-2"/>
                  <c:y val="-5.7574338162135995E-3"/>
                </c:manualLayout>
              </c:layout>
              <c:tx>
                <c:rich>
                  <a:bodyPr/>
                  <a:lstStyle/>
                  <a:p>
                    <a:r>
                      <a:rPr lang="en-US" dirty="0"/>
                      <a:t>  </a:t>
                    </a:r>
                    <a:r>
                      <a:rPr lang="en-US" dirty="0" smtClean="0"/>
                      <a:t>6%</a:t>
                    </a:r>
                    <a:endParaRPr lang="en-US" dirty="0"/>
                  </a:p>
                </c:rich>
              </c:tx>
              <c:dLblPos val="outEnd"/>
            </c:dLbl>
            <c:dLbl>
              <c:idx val="2"/>
              <c:layout/>
              <c:tx>
                <c:rich>
                  <a:bodyPr/>
                  <a:lstStyle/>
                  <a:p>
                    <a:r>
                      <a:rPr lang="en-US"/>
                      <a:t> 1.5%</a:t>
                    </a:r>
                  </a:p>
                </c:rich>
              </c:tx>
            </c:dLbl>
            <c:dLbl>
              <c:idx val="3"/>
              <c:layout>
                <c:manualLayout>
                  <c:x val="-8.1030191900578509E-3"/>
                  <c:y val="-5.4536021143252933E-3"/>
                </c:manualLayout>
              </c:layout>
              <c:tx>
                <c:rich>
                  <a:bodyPr/>
                  <a:lstStyle/>
                  <a:p>
                    <a:r>
                      <a:rPr lang="en-US"/>
                      <a:t>3.5%</a:t>
                    </a:r>
                  </a:p>
                </c:rich>
              </c:tx>
              <c:dLblPos val="outEnd"/>
            </c:dLbl>
            <c:dLbl>
              <c:idx val="4"/>
              <c:layout>
                <c:manualLayout>
                  <c:x val="-1.2775099090607245E-2"/>
                  <c:y val="-6.3655160506152957E-3"/>
                </c:manualLayout>
              </c:layout>
              <c:tx>
                <c:rich>
                  <a:bodyPr/>
                  <a:lstStyle/>
                  <a:p>
                    <a:r>
                      <a:rPr lang="en-US" dirty="0"/>
                      <a:t>  </a:t>
                    </a:r>
                    <a:r>
                      <a:rPr lang="en-US" dirty="0" smtClean="0"/>
                      <a:t>6%</a:t>
                    </a:r>
                    <a:endParaRPr lang="en-US" dirty="0"/>
                  </a:p>
                </c:rich>
              </c:tx>
              <c:dLblPos val="outEnd"/>
            </c:dLbl>
            <c:dLbl>
              <c:idx val="5"/>
              <c:layout>
                <c:manualLayout>
                  <c:x val="-6.4991069040129575E-3"/>
                  <c:y val="-8.9404952800354708E-4"/>
                </c:manualLayout>
              </c:layout>
              <c:tx>
                <c:rich>
                  <a:bodyPr/>
                  <a:lstStyle/>
                  <a:p>
                    <a:r>
                      <a:rPr lang="en-US" dirty="0"/>
                      <a:t> </a:t>
                    </a:r>
                    <a:r>
                      <a:rPr lang="en-US" dirty="0" smtClean="0"/>
                      <a:t>25%</a:t>
                    </a:r>
                    <a:endParaRPr lang="en-US" dirty="0"/>
                  </a:p>
                </c:rich>
              </c:tx>
              <c:dLblPos val="outEnd"/>
            </c:dLbl>
            <c:dLbl>
              <c:idx val="6"/>
              <c:layout>
                <c:manualLayout>
                  <c:x val="-8.3122422346923134E-3"/>
                  <c:y val="-8.1889421876976121E-3"/>
                </c:manualLayout>
              </c:layout>
              <c:tx>
                <c:rich>
                  <a:bodyPr/>
                  <a:lstStyle/>
                  <a:p>
                    <a:r>
                      <a:rPr lang="en-US" dirty="0"/>
                      <a:t> </a:t>
                    </a:r>
                    <a:r>
                      <a:rPr lang="en-US" dirty="0" smtClean="0"/>
                      <a:t>11%</a:t>
                    </a:r>
                    <a:endParaRPr lang="en-US" dirty="0"/>
                  </a:p>
                </c:rich>
              </c:tx>
              <c:dLblPos val="outEnd"/>
            </c:dLbl>
            <c:dLbl>
              <c:idx val="7"/>
              <c:layout>
                <c:manualLayout>
                  <c:x val="-2.2279783537708551E-4"/>
                  <c:y val="-4.8455369750512916E-3"/>
                </c:manualLayout>
              </c:layout>
              <c:tx>
                <c:rich>
                  <a:bodyPr/>
                  <a:lstStyle/>
                  <a:p>
                    <a:r>
                      <a:rPr lang="en-US" dirty="0" smtClean="0"/>
                      <a:t>4 %</a:t>
                    </a:r>
                    <a:endParaRPr lang="en-US" dirty="0"/>
                  </a:p>
                </c:rich>
              </c:tx>
              <c:dLblPos val="outEnd"/>
            </c:dLbl>
            <c:dLbl>
              <c:idx val="8"/>
              <c:layout>
                <c:manualLayout>
                  <c:x val="-6.0108268869213744E-3"/>
                  <c:y val="-7.885110485809305E-3"/>
                </c:manualLayout>
              </c:layout>
              <c:tx>
                <c:rich>
                  <a:bodyPr/>
                  <a:lstStyle/>
                  <a:p>
                    <a:r>
                      <a:rPr lang="en-US" dirty="0" smtClean="0"/>
                      <a:t>27.5%</a:t>
                    </a:r>
                    <a:endParaRPr lang="en-US" dirty="0"/>
                  </a:p>
                </c:rich>
              </c:tx>
              <c:dLblPos val="outEnd"/>
            </c:dLbl>
            <c:dLbl>
              <c:idx val="9"/>
              <c:layout/>
              <c:tx>
                <c:rich>
                  <a:bodyPr/>
                  <a:lstStyle/>
                  <a:p>
                    <a:r>
                      <a:rPr lang="en-US"/>
                      <a:t> 6%</a:t>
                    </a:r>
                  </a:p>
                </c:rich>
              </c:tx>
            </c:dLbl>
            <c:dLbl>
              <c:idx val="10"/>
              <c:layout>
                <c:manualLayout>
                  <c:x val="-1.6471220026877981E-2"/>
                  <c:y val="-5.4536192094528715E-3"/>
                </c:manualLayout>
              </c:layout>
              <c:tx>
                <c:rich>
                  <a:bodyPr/>
                  <a:lstStyle/>
                  <a:p>
                    <a:r>
                      <a:rPr lang="en-US"/>
                      <a:t> 3.5%</a:t>
                    </a:r>
                  </a:p>
                </c:rich>
              </c:tx>
              <c:dLblPos val="outEnd"/>
            </c:dLbl>
            <c:dLbl>
              <c:idx val="11"/>
              <c:layout>
                <c:manualLayout>
                  <c:x val="-8.1725580319578668E-3"/>
                  <c:y val="-6.3655331457427734E-3"/>
                </c:manualLayout>
              </c:layout>
              <c:tx>
                <c:rich>
                  <a:bodyPr/>
                  <a:lstStyle/>
                  <a:p>
                    <a:r>
                      <a:rPr lang="en-US" dirty="0" smtClean="0"/>
                      <a:t>.5%</a:t>
                    </a:r>
                    <a:endParaRPr lang="en-US" dirty="0"/>
                  </a:p>
                </c:rich>
              </c:tx>
              <c:dLblPos val="outEnd"/>
            </c:dLbl>
            <c:dLbl>
              <c:idx val="12"/>
              <c:layout/>
              <c:tx>
                <c:rich>
                  <a:bodyPr/>
                  <a:lstStyle/>
                  <a:p>
                    <a:r>
                      <a:rPr lang="en-US"/>
                      <a:t>1.5%</a:t>
                    </a:r>
                  </a:p>
                </c:rich>
              </c:tx>
            </c:dLbl>
            <c:dLbl>
              <c:idx val="13"/>
              <c:layout/>
              <c:tx>
                <c:rich>
                  <a:bodyPr/>
                  <a:lstStyle/>
                  <a:p>
                    <a:r>
                      <a:rPr lang="en-US" dirty="0" smtClean="0"/>
                      <a:t>2%</a:t>
                    </a:r>
                    <a:endParaRPr lang="en-US" dirty="0"/>
                  </a:p>
                </c:rich>
              </c:tx>
            </c:dLbl>
            <c:dLbl>
              <c:idx val="14"/>
              <c:tx>
                <c:rich>
                  <a:bodyPr/>
                  <a:lstStyle/>
                  <a:p>
                    <a:r>
                      <a:t>.5%</a:t>
                    </a:r>
                  </a:p>
                </c:rich>
              </c:tx>
            </c:dLbl>
            <c:dLbl>
              <c:idx val="15"/>
              <c:tx>
                <c:rich>
                  <a:bodyPr/>
                  <a:lstStyle/>
                  <a:p>
                    <a:r>
                      <a:t>.5%</a:t>
                    </a:r>
                  </a:p>
                </c:rich>
              </c:tx>
            </c:dLbl>
            <c:spPr>
              <a:noFill/>
              <a:ln w="12578">
                <a:noFill/>
              </a:ln>
            </c:spPr>
            <c:txPr>
              <a:bodyPr/>
              <a:lstStyle/>
              <a:p>
                <a:pPr>
                  <a:defRPr sz="594" b="1" i="0" u="none" strike="noStrike" baseline="0">
                    <a:solidFill>
                      <a:schemeClr val="tx1"/>
                    </a:solidFill>
                    <a:latin typeface="Arial"/>
                    <a:ea typeface="Arial"/>
                    <a:cs typeface="Arial"/>
                  </a:defRPr>
                </a:pPr>
                <a:endParaRPr lang="en-US"/>
              </a:p>
            </c:txPr>
            <c:showVal val="1"/>
          </c:dLbls>
          <c:cat>
            <c:strRef>
              <c:f>Sheet1!$B$1:$O$1</c:f>
              <c:strCache>
                <c:ptCount val="14"/>
                <c:pt idx="0">
                  <c:v>Stress  </c:v>
                </c:pt>
                <c:pt idx="1">
                  <c:v> Behavioral  </c:v>
                </c:pt>
                <c:pt idx="2">
                  <c:v>Family </c:v>
                </c:pt>
                <c:pt idx="3">
                  <c:v> DUI/DWAI  </c:v>
                </c:pt>
                <c:pt idx="4">
                  <c:v>Physical/Medical </c:v>
                </c:pt>
                <c:pt idx="5">
                  <c:v>Psychiatric  </c:v>
                </c:pt>
                <c:pt idx="6">
                  <c:v> Legal </c:v>
                </c:pt>
                <c:pt idx="7">
                  <c:v>Work Stress</c:v>
                </c:pt>
                <c:pt idx="8">
                  <c:v>Substance Abuse</c:v>
                </c:pt>
                <c:pt idx="9">
                  <c:v>Psychiatric/Substance</c:v>
                </c:pt>
                <c:pt idx="10">
                  <c:v>Professional Boundaries</c:v>
                </c:pt>
                <c:pt idx="11">
                  <c:v>Domestic Violence</c:v>
                </c:pt>
                <c:pt idx="12">
                  <c:v>Career</c:v>
                </c:pt>
                <c:pt idx="13">
                  <c:v>Emotional</c:v>
                </c:pt>
              </c:strCache>
            </c:strRef>
          </c:cat>
          <c:val>
            <c:numRef>
              <c:f>Sheet1!$B$2:$O$2</c:f>
              <c:numCache>
                <c:formatCode>General</c:formatCode>
                <c:ptCount val="14"/>
                <c:pt idx="0">
                  <c:v>3</c:v>
                </c:pt>
                <c:pt idx="1">
                  <c:v>8</c:v>
                </c:pt>
                <c:pt idx="2">
                  <c:v>2</c:v>
                </c:pt>
                <c:pt idx="3">
                  <c:v>5</c:v>
                </c:pt>
                <c:pt idx="4">
                  <c:v>7</c:v>
                </c:pt>
                <c:pt idx="5">
                  <c:v>34</c:v>
                </c:pt>
                <c:pt idx="6">
                  <c:v>16</c:v>
                </c:pt>
                <c:pt idx="7">
                  <c:v>6</c:v>
                </c:pt>
                <c:pt idx="8">
                  <c:v>38</c:v>
                </c:pt>
                <c:pt idx="9">
                  <c:v>8</c:v>
                </c:pt>
                <c:pt idx="10">
                  <c:v>5</c:v>
                </c:pt>
                <c:pt idx="11">
                  <c:v>1</c:v>
                </c:pt>
                <c:pt idx="12">
                  <c:v>2</c:v>
                </c:pt>
                <c:pt idx="13">
                  <c:v>3</c:v>
                </c:pt>
              </c:numCache>
            </c:numRef>
          </c:val>
        </c:ser>
        <c:ser>
          <c:idx val="1"/>
          <c:order val="1"/>
          <c:tx>
            <c:strRef>
              <c:f>Sheet1!$A$3</c:f>
              <c:strCache>
                <c:ptCount val="1"/>
              </c:strCache>
            </c:strRef>
          </c:tx>
          <c:spPr>
            <a:solidFill>
              <a:schemeClr val="accent2"/>
            </a:solidFill>
            <a:ln w="6289">
              <a:solidFill>
                <a:schemeClr val="tx1"/>
              </a:solidFill>
              <a:prstDash val="solid"/>
            </a:ln>
          </c:spPr>
          <c:cat>
            <c:strRef>
              <c:f>Sheet1!$B$1:$O$1</c:f>
              <c:strCache>
                <c:ptCount val="14"/>
                <c:pt idx="0">
                  <c:v>Stress  </c:v>
                </c:pt>
                <c:pt idx="1">
                  <c:v> Behavioral  </c:v>
                </c:pt>
                <c:pt idx="2">
                  <c:v>Family </c:v>
                </c:pt>
                <c:pt idx="3">
                  <c:v> DUI/DWAI  </c:v>
                </c:pt>
                <c:pt idx="4">
                  <c:v>Physical/Medical </c:v>
                </c:pt>
                <c:pt idx="5">
                  <c:v>Psychiatric  </c:v>
                </c:pt>
                <c:pt idx="6">
                  <c:v> Legal </c:v>
                </c:pt>
                <c:pt idx="7">
                  <c:v>Work Stress</c:v>
                </c:pt>
                <c:pt idx="8">
                  <c:v>Substance Abuse</c:v>
                </c:pt>
                <c:pt idx="9">
                  <c:v>Psychiatric/Substance</c:v>
                </c:pt>
                <c:pt idx="10">
                  <c:v>Professional Boundaries</c:v>
                </c:pt>
                <c:pt idx="11">
                  <c:v>Domestic Violence</c:v>
                </c:pt>
                <c:pt idx="12">
                  <c:v>Career</c:v>
                </c:pt>
                <c:pt idx="13">
                  <c:v>Emotional</c:v>
                </c:pt>
              </c:strCache>
            </c:strRef>
          </c:cat>
          <c:val>
            <c:numRef>
              <c:f>Sheet1!$B$3:$O$3</c:f>
              <c:numCache>
                <c:formatCode>General</c:formatCode>
                <c:ptCount val="14"/>
              </c:numCache>
            </c:numRef>
          </c:val>
        </c:ser>
        <c:ser>
          <c:idx val="2"/>
          <c:order val="2"/>
          <c:tx>
            <c:strRef>
              <c:f>Sheet1!$A$4</c:f>
              <c:strCache>
                <c:ptCount val="1"/>
              </c:strCache>
            </c:strRef>
          </c:tx>
          <c:spPr>
            <a:solidFill>
              <a:schemeClr val="hlink"/>
            </a:solidFill>
            <a:ln w="6289">
              <a:solidFill>
                <a:schemeClr val="tx1"/>
              </a:solidFill>
              <a:prstDash val="solid"/>
            </a:ln>
          </c:spPr>
          <c:cat>
            <c:strRef>
              <c:f>Sheet1!$B$1:$O$1</c:f>
              <c:strCache>
                <c:ptCount val="14"/>
                <c:pt idx="0">
                  <c:v>Stress  </c:v>
                </c:pt>
                <c:pt idx="1">
                  <c:v> Behavioral  </c:v>
                </c:pt>
                <c:pt idx="2">
                  <c:v>Family </c:v>
                </c:pt>
                <c:pt idx="3">
                  <c:v> DUI/DWAI  </c:v>
                </c:pt>
                <c:pt idx="4">
                  <c:v>Physical/Medical </c:v>
                </c:pt>
                <c:pt idx="5">
                  <c:v>Psychiatric  </c:v>
                </c:pt>
                <c:pt idx="6">
                  <c:v> Legal </c:v>
                </c:pt>
                <c:pt idx="7">
                  <c:v>Work Stress</c:v>
                </c:pt>
                <c:pt idx="8">
                  <c:v>Substance Abuse</c:v>
                </c:pt>
                <c:pt idx="9">
                  <c:v>Psychiatric/Substance</c:v>
                </c:pt>
                <c:pt idx="10">
                  <c:v>Professional Boundaries</c:v>
                </c:pt>
                <c:pt idx="11">
                  <c:v>Domestic Violence</c:v>
                </c:pt>
                <c:pt idx="12">
                  <c:v>Career</c:v>
                </c:pt>
                <c:pt idx="13">
                  <c:v>Emotional</c:v>
                </c:pt>
              </c:strCache>
            </c:strRef>
          </c:cat>
          <c:val>
            <c:numRef>
              <c:f>Sheet1!$B$4:$O$4</c:f>
              <c:numCache>
                <c:formatCode>General</c:formatCode>
                <c:ptCount val="14"/>
              </c:numCache>
            </c:numRef>
          </c:val>
        </c:ser>
        <c:axId val="88625536"/>
        <c:axId val="88627072"/>
      </c:barChart>
      <c:catAx>
        <c:axId val="88625536"/>
        <c:scaling>
          <c:orientation val="minMax"/>
        </c:scaling>
        <c:axPos val="l"/>
        <c:numFmt formatCode="General" sourceLinked="1"/>
        <c:tickLblPos val="nextTo"/>
        <c:spPr>
          <a:ln w="1572">
            <a:solidFill>
              <a:schemeClr val="tx1"/>
            </a:solidFill>
            <a:prstDash val="solid"/>
          </a:ln>
        </c:spPr>
        <c:txPr>
          <a:bodyPr rot="0" vert="horz"/>
          <a:lstStyle/>
          <a:p>
            <a:pPr>
              <a:defRPr sz="520" b="1" i="0" u="none" strike="noStrike" baseline="0">
                <a:solidFill>
                  <a:schemeClr val="tx1"/>
                </a:solidFill>
                <a:latin typeface="Arial"/>
                <a:ea typeface="Arial"/>
                <a:cs typeface="Arial"/>
              </a:defRPr>
            </a:pPr>
            <a:endParaRPr lang="en-US"/>
          </a:p>
        </c:txPr>
        <c:crossAx val="88627072"/>
        <c:crosses val="autoZero"/>
        <c:auto val="1"/>
        <c:lblAlgn val="ctr"/>
        <c:lblOffset val="100"/>
        <c:tickLblSkip val="1"/>
        <c:tickMarkSkip val="1"/>
      </c:catAx>
      <c:valAx>
        <c:axId val="88627072"/>
        <c:scaling>
          <c:orientation val="minMax"/>
        </c:scaling>
        <c:axPos val="b"/>
        <c:numFmt formatCode="General" sourceLinked="1"/>
        <c:tickLblPos val="nextTo"/>
        <c:spPr>
          <a:ln w="1572">
            <a:solidFill>
              <a:schemeClr val="tx1"/>
            </a:solidFill>
            <a:prstDash val="solid"/>
          </a:ln>
        </c:spPr>
        <c:txPr>
          <a:bodyPr rot="0" vert="horz"/>
          <a:lstStyle/>
          <a:p>
            <a:pPr>
              <a:defRPr sz="594" b="1" i="0" u="none" strike="noStrike" baseline="0">
                <a:solidFill>
                  <a:schemeClr val="tx1"/>
                </a:solidFill>
                <a:latin typeface="Arial"/>
                <a:ea typeface="Arial"/>
                <a:cs typeface="Arial"/>
              </a:defRPr>
            </a:pPr>
            <a:endParaRPr lang="en-US"/>
          </a:p>
        </c:txPr>
        <c:crossAx val="88625536"/>
        <c:crosses val="autoZero"/>
        <c:crossBetween val="between"/>
      </c:valAx>
      <c:spPr>
        <a:noFill/>
        <a:ln w="12578">
          <a:noFill/>
        </a:ln>
      </c:spPr>
    </c:plotArea>
    <c:plotVisOnly val="1"/>
    <c:dispBlanksAs val="gap"/>
  </c:chart>
  <c:spPr>
    <a:noFill/>
    <a:ln w="6289">
      <a:solidFill>
        <a:schemeClr val="tx1"/>
      </a:solidFill>
      <a:prstDash val="solid"/>
    </a:ln>
  </c:spPr>
  <c:txPr>
    <a:bodyPr/>
    <a:lstStyle/>
    <a:p>
      <a:pPr>
        <a:defRPr sz="545" b="1" i="0" u="none" strike="noStrike" baseline="0">
          <a:solidFill>
            <a:schemeClr val="tx1"/>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drawing1.xml><?xml version="1.0" encoding="utf-8"?>
<c:userShapes xmlns:c="http://schemas.openxmlformats.org/drawingml/2006/chart">
  <cdr:relSizeAnchor xmlns:cdr="http://schemas.openxmlformats.org/drawingml/2006/chartDrawing">
    <cdr:from>
      <cdr:x>0.53425</cdr:x>
      <cdr:y>0.4735</cdr:y>
    </cdr:from>
    <cdr:to>
      <cdr:x>0.5465</cdr:x>
      <cdr:y>0.516</cdr:y>
    </cdr:to>
    <cdr:sp macro="" textlink="">
      <cdr:nvSpPr>
        <cdr:cNvPr id="1025" name="Text Box 1"/>
        <cdr:cNvSpPr txBox="1">
          <a:spLocks xmlns:a="http://schemas.openxmlformats.org/drawingml/2006/main" noChangeArrowheads="1"/>
        </cdr:cNvSpPr>
      </cdr:nvSpPr>
      <cdr:spPr bwMode="auto">
        <a:xfrm xmlns:a="http://schemas.openxmlformats.org/drawingml/2006/main">
          <a:off x="4584947" y="2764684"/>
          <a:ext cx="105130" cy="248150"/>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649"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970134" y="0"/>
            <a:ext cx="303864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2198688" y="698500"/>
            <a:ext cx="2614612" cy="3484563"/>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01849" y="4414838"/>
            <a:ext cx="5606703" cy="41830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829675"/>
            <a:ext cx="3038649"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970134" y="8829675"/>
            <a:ext cx="3038648"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C1D5253-128F-4126-96BA-B30A0D17633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6E9434-6FAE-4918-B326-2D45A8FA576C}" type="slidenum">
              <a:rPr lang="en-US"/>
              <a:pPr/>
              <a:t>1</a:t>
            </a:fld>
            <a:endParaRPr lang="en-US"/>
          </a:p>
        </p:txBody>
      </p:sp>
      <p:sp>
        <p:nvSpPr>
          <p:cNvPr id="5122" name="Rectangle 2"/>
          <p:cNvSpPr>
            <a:spLocks noGrp="1" noRot="1" noChangeAspect="1" noChangeArrowheads="1" noTextEdit="1"/>
          </p:cNvSpPr>
          <p:nvPr>
            <p:ph type="sldImg"/>
          </p:nvPr>
        </p:nvSpPr>
        <p:spPr>
          <a:xfrm>
            <a:off x="2205038" y="696913"/>
            <a:ext cx="2616200" cy="3486150"/>
          </a:xfrm>
          <a:ln/>
        </p:spPr>
      </p:sp>
      <p:sp>
        <p:nvSpPr>
          <p:cNvPr id="5123" name="Rectangle 3"/>
          <p:cNvSpPr>
            <a:spLocks noGrp="1" noChangeArrowheads="1"/>
          </p:cNvSpPr>
          <p:nvPr>
            <p:ph type="body" idx="1"/>
          </p:nvPr>
        </p:nvSpPr>
        <p:spPr>
          <a:xfrm>
            <a:off x="934721" y="4413250"/>
            <a:ext cx="5140960" cy="4186238"/>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C8584-15B7-452E-BE88-2EF6539F86C1}" type="slidenum">
              <a:rPr lang="en-US"/>
              <a:pPr/>
              <a:t>2</a:t>
            </a:fld>
            <a:endParaRPr lang="en-US"/>
          </a:p>
        </p:txBody>
      </p:sp>
      <p:sp>
        <p:nvSpPr>
          <p:cNvPr id="7170" name="Rectangle 2"/>
          <p:cNvSpPr>
            <a:spLocks noGrp="1" noRot="1" noChangeAspect="1" noChangeArrowheads="1" noTextEdit="1"/>
          </p:cNvSpPr>
          <p:nvPr>
            <p:ph type="sldImg"/>
          </p:nvPr>
        </p:nvSpPr>
        <p:spPr>
          <a:xfrm>
            <a:off x="2205038" y="696913"/>
            <a:ext cx="2616200" cy="3486150"/>
          </a:xfrm>
          <a:ln/>
        </p:spPr>
      </p:sp>
      <p:sp>
        <p:nvSpPr>
          <p:cNvPr id="7171" name="Rectangle 3"/>
          <p:cNvSpPr>
            <a:spLocks noGrp="1" noChangeArrowheads="1"/>
          </p:cNvSpPr>
          <p:nvPr>
            <p:ph type="body" idx="1"/>
          </p:nvPr>
        </p:nvSpPr>
        <p:spPr>
          <a:xfrm>
            <a:off x="934721" y="4413250"/>
            <a:ext cx="5140960" cy="4186238"/>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3178EA-30FA-4668-89FF-E0765784A408}" type="slidenum">
              <a:rPr lang="en-US"/>
              <a:pPr/>
              <a:t>3</a:t>
            </a:fld>
            <a:endParaRPr lang="en-US"/>
          </a:p>
        </p:txBody>
      </p:sp>
      <p:sp>
        <p:nvSpPr>
          <p:cNvPr id="9218" name="Rectangle 2"/>
          <p:cNvSpPr>
            <a:spLocks noGrp="1" noRot="1" noChangeAspect="1" noChangeArrowheads="1" noTextEdit="1"/>
          </p:cNvSpPr>
          <p:nvPr>
            <p:ph type="sldImg"/>
          </p:nvPr>
        </p:nvSpPr>
        <p:spPr>
          <a:xfrm>
            <a:off x="2205038" y="696913"/>
            <a:ext cx="2616200" cy="3486150"/>
          </a:xfrm>
          <a:ln/>
        </p:spPr>
      </p:sp>
      <p:sp>
        <p:nvSpPr>
          <p:cNvPr id="9219" name="Rectangle 3"/>
          <p:cNvSpPr>
            <a:spLocks noGrp="1" noChangeArrowheads="1"/>
          </p:cNvSpPr>
          <p:nvPr>
            <p:ph type="body" idx="1"/>
          </p:nvPr>
        </p:nvSpPr>
        <p:spPr>
          <a:xfrm>
            <a:off x="934721" y="4413250"/>
            <a:ext cx="5140960" cy="4186238"/>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FCB9F8-6BDF-4727-8900-168DBFCC184A}" type="slidenum">
              <a:rPr lang="en-US"/>
              <a:pPr/>
              <a:t>4</a:t>
            </a:fld>
            <a:endParaRPr lang="en-US"/>
          </a:p>
        </p:txBody>
      </p:sp>
      <p:sp>
        <p:nvSpPr>
          <p:cNvPr id="13314" name="Rectangle 2"/>
          <p:cNvSpPr>
            <a:spLocks noGrp="1" noRot="1" noChangeAspect="1" noChangeArrowheads="1" noTextEdit="1"/>
          </p:cNvSpPr>
          <p:nvPr>
            <p:ph type="sldImg"/>
          </p:nvPr>
        </p:nvSpPr>
        <p:spPr>
          <a:xfrm>
            <a:off x="2205038" y="696913"/>
            <a:ext cx="2616200" cy="3486150"/>
          </a:xfrm>
          <a:ln/>
        </p:spPr>
      </p:sp>
      <p:sp>
        <p:nvSpPr>
          <p:cNvPr id="13315" name="Rectangle 3"/>
          <p:cNvSpPr>
            <a:spLocks noGrp="1" noChangeArrowheads="1"/>
          </p:cNvSpPr>
          <p:nvPr>
            <p:ph type="body" idx="1"/>
          </p:nvPr>
        </p:nvSpPr>
        <p:spPr>
          <a:xfrm>
            <a:off x="934721" y="4413250"/>
            <a:ext cx="5140960" cy="4186238"/>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85ADEB-809B-4D9D-AFF3-95A26D8645A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B2AADC-11AF-472D-885C-1462F28C78F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C6DAB07-62FE-4333-B90F-94D2AE0027B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3DC028-5673-440A-A8FD-A40AAAAF2FF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CEA397-606F-40D5-B227-839128E0CB1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091B1A-9E1B-4800-8895-E71BE419035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4B3349D-8989-4644-87AD-9BAD53B1F52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2E5E823-8E86-422B-8443-19D326801D8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00F4A04-C707-4821-A7E1-42EFBCB3698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03C935E-A091-4B6B-9664-BA4861B90D7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719CCE2-DCC6-4C90-BB4A-08F6E6E3DF3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2343150" y="8326438"/>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4914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564A395-7EBB-4706-81DC-FB8283F769C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chart" Target="../charts/chart1.xml"/><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chart" Target="../charts/chart4.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hyperlink" Target="http://www.cphp.org/" TargetMode="External"/><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5.wmf"/><Relationship Id="rId5" Type="http://schemas.openxmlformats.org/officeDocument/2006/relationships/image" Target="../media/image4.png"/><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ChangeArrowheads="1"/>
          </p:cNvSpPr>
          <p:nvPr/>
        </p:nvSpPr>
        <p:spPr bwMode="auto">
          <a:xfrm>
            <a:off x="228600" y="304800"/>
            <a:ext cx="6324600" cy="1143000"/>
          </a:xfrm>
          <a:prstGeom prst="roundRect">
            <a:avLst>
              <a:gd name="adj" fmla="val 16667"/>
            </a:avLst>
          </a:prstGeom>
          <a:solidFill>
            <a:srgbClr val="008080"/>
          </a:solidFill>
          <a:ln w="9525">
            <a:solidFill>
              <a:schemeClr val="tx1"/>
            </a:solidFill>
            <a:round/>
            <a:headEnd/>
            <a:tailEnd/>
          </a:ln>
          <a:effectLst/>
        </p:spPr>
        <p:txBody>
          <a:bodyPr wrap="none" anchor="ctr"/>
          <a:lstStyle/>
          <a:p>
            <a:endParaRPr lang="en-US"/>
          </a:p>
        </p:txBody>
      </p:sp>
      <p:graphicFrame>
        <p:nvGraphicFramePr>
          <p:cNvPr id="3075" name="Object 3"/>
          <p:cNvGraphicFramePr>
            <a:graphicFrameLocks noChangeAspect="1"/>
          </p:cNvGraphicFramePr>
          <p:nvPr/>
        </p:nvGraphicFramePr>
        <p:xfrm>
          <a:off x="457200" y="457200"/>
          <a:ext cx="762000" cy="747713"/>
        </p:xfrm>
        <a:graphic>
          <a:graphicData uri="http://schemas.openxmlformats.org/presentationml/2006/ole">
            <p:oleObj spid="_x0000_s3075" name="Photo Editor Photo" r:id="rId4" imgW="6219048" imgH="3677163" progId="">
              <p:embed/>
            </p:oleObj>
          </a:graphicData>
        </a:graphic>
      </p:graphicFrame>
      <p:sp>
        <p:nvSpPr>
          <p:cNvPr id="3076" name="Rectangle 4"/>
          <p:cNvSpPr>
            <a:spLocks noChangeArrowheads="1"/>
          </p:cNvSpPr>
          <p:nvPr/>
        </p:nvSpPr>
        <p:spPr bwMode="auto">
          <a:xfrm>
            <a:off x="4225925" y="8564563"/>
            <a:ext cx="184150" cy="457200"/>
          </a:xfrm>
          <a:prstGeom prst="rect">
            <a:avLst/>
          </a:prstGeom>
          <a:noFill/>
          <a:ln w="9525">
            <a:noFill/>
            <a:miter lim="800000"/>
            <a:headEnd/>
            <a:tailEnd/>
          </a:ln>
          <a:effectLst/>
        </p:spPr>
        <p:txBody>
          <a:bodyPr wrap="none">
            <a:spAutoFit/>
          </a:bodyPr>
          <a:lstStyle/>
          <a:p>
            <a:endParaRPr lang="en-US" sz="2400"/>
          </a:p>
        </p:txBody>
      </p:sp>
      <p:sp>
        <p:nvSpPr>
          <p:cNvPr id="3077" name="Text Box 5"/>
          <p:cNvSpPr txBox="1">
            <a:spLocks noChangeArrowheads="1"/>
          </p:cNvSpPr>
          <p:nvPr/>
        </p:nvSpPr>
        <p:spPr bwMode="auto">
          <a:xfrm>
            <a:off x="3505200" y="6019800"/>
            <a:ext cx="2667000" cy="457200"/>
          </a:xfrm>
          <a:prstGeom prst="rect">
            <a:avLst/>
          </a:prstGeom>
          <a:noFill/>
          <a:ln w="9525">
            <a:noFill/>
            <a:miter lim="800000"/>
            <a:headEnd/>
            <a:tailEnd/>
          </a:ln>
          <a:effectLst/>
        </p:spPr>
        <p:txBody>
          <a:bodyPr>
            <a:spAutoFit/>
          </a:bodyPr>
          <a:lstStyle/>
          <a:p>
            <a:endParaRPr lang="en-US" sz="2400"/>
          </a:p>
        </p:txBody>
      </p:sp>
      <p:pic>
        <p:nvPicPr>
          <p:cNvPr id="3078" name="Picture 6" descr="j0396069"/>
          <p:cNvPicPr>
            <a:picLocks noChangeAspect="1" noChangeArrowheads="1"/>
          </p:cNvPicPr>
          <p:nvPr/>
        </p:nvPicPr>
        <p:blipFill>
          <a:blip r:embed="rId5" cstate="print">
            <a:grayscl/>
          </a:blip>
          <a:srcRect/>
          <a:stretch>
            <a:fillRect/>
          </a:stretch>
        </p:blipFill>
        <p:spPr bwMode="auto">
          <a:xfrm>
            <a:off x="304800" y="4038600"/>
            <a:ext cx="3886200" cy="1639888"/>
          </a:xfrm>
          <a:prstGeom prst="rect">
            <a:avLst/>
          </a:prstGeom>
          <a:noFill/>
          <a:ln w="9525">
            <a:solidFill>
              <a:srgbClr val="FF0000"/>
            </a:solidFill>
            <a:miter lim="800000"/>
            <a:headEnd/>
            <a:tailEnd/>
          </a:ln>
        </p:spPr>
      </p:pic>
      <p:sp>
        <p:nvSpPr>
          <p:cNvPr id="3079" name="Text Box 7"/>
          <p:cNvSpPr txBox="1">
            <a:spLocks noChangeArrowheads="1"/>
          </p:cNvSpPr>
          <p:nvPr/>
        </p:nvSpPr>
        <p:spPr bwMode="auto">
          <a:xfrm>
            <a:off x="1371600" y="304800"/>
            <a:ext cx="5181600" cy="1798638"/>
          </a:xfrm>
          <a:prstGeom prst="rect">
            <a:avLst/>
          </a:prstGeom>
          <a:noFill/>
          <a:ln w="9525">
            <a:noFill/>
            <a:miter lim="800000"/>
            <a:headEnd/>
            <a:tailEnd/>
          </a:ln>
          <a:effectLst/>
        </p:spPr>
        <p:txBody>
          <a:bodyPr>
            <a:spAutoFit/>
          </a:bodyPr>
          <a:lstStyle/>
          <a:p>
            <a:pPr algn="ctr">
              <a:spcBef>
                <a:spcPct val="50000"/>
              </a:spcBef>
            </a:pPr>
            <a:r>
              <a:rPr lang="en-US" sz="3200">
                <a:solidFill>
                  <a:schemeClr val="bg1"/>
                </a:solidFill>
                <a:latin typeface="Cooper Black" pitchFamily="18" charset="0"/>
              </a:rPr>
              <a:t>Colorado Physician Health Program</a:t>
            </a:r>
          </a:p>
          <a:p>
            <a:pPr>
              <a:spcBef>
                <a:spcPct val="50000"/>
              </a:spcBef>
            </a:pPr>
            <a:endParaRPr lang="en-US" sz="3200">
              <a:solidFill>
                <a:schemeClr val="bg1"/>
              </a:solidFill>
              <a:latin typeface="Cooper Black" pitchFamily="18" charset="0"/>
            </a:endParaRPr>
          </a:p>
        </p:txBody>
      </p:sp>
      <p:sp>
        <p:nvSpPr>
          <p:cNvPr id="3080" name="Text Box 8"/>
          <p:cNvSpPr txBox="1">
            <a:spLocks noChangeArrowheads="1"/>
          </p:cNvSpPr>
          <p:nvPr/>
        </p:nvSpPr>
        <p:spPr bwMode="auto">
          <a:xfrm>
            <a:off x="457200" y="1828800"/>
            <a:ext cx="6019800" cy="1800225"/>
          </a:xfrm>
          <a:prstGeom prst="rect">
            <a:avLst/>
          </a:prstGeom>
          <a:noFill/>
          <a:ln w="9525">
            <a:noFill/>
            <a:miter lim="800000"/>
            <a:headEnd/>
            <a:tailEnd/>
          </a:ln>
          <a:effectLst/>
        </p:spPr>
        <p:txBody>
          <a:bodyPr>
            <a:spAutoFit/>
          </a:bodyPr>
          <a:lstStyle/>
          <a:p>
            <a:pPr algn="ctr">
              <a:spcBef>
                <a:spcPct val="50000"/>
              </a:spcBef>
            </a:pPr>
            <a:r>
              <a:rPr lang="en-US" sz="2800" dirty="0">
                <a:solidFill>
                  <a:schemeClr val="accent2"/>
                </a:solidFill>
              </a:rPr>
              <a:t>Physician Assistants History Report</a:t>
            </a:r>
          </a:p>
          <a:p>
            <a:pPr algn="ctr">
              <a:spcBef>
                <a:spcPct val="50000"/>
              </a:spcBef>
            </a:pPr>
            <a:r>
              <a:rPr lang="en-US" sz="2400" dirty="0" smtClean="0">
                <a:solidFill>
                  <a:schemeClr val="accent2"/>
                </a:solidFill>
              </a:rPr>
              <a:t>1992-2010</a:t>
            </a:r>
            <a:endParaRPr lang="en-US" sz="3600" dirty="0"/>
          </a:p>
          <a:p>
            <a:pPr algn="ctr">
              <a:spcBef>
                <a:spcPct val="50000"/>
              </a:spcBef>
            </a:pPr>
            <a:r>
              <a:rPr lang="en-US" sz="1600" dirty="0"/>
              <a:t>Sarah R. Early, </a:t>
            </a:r>
            <a:r>
              <a:rPr lang="en-US" sz="1600" dirty="0" err="1"/>
              <a:t>PsyD</a:t>
            </a:r>
            <a:r>
              <a:rPr lang="en-US" sz="1600" dirty="0"/>
              <a:t>, Executive Director </a:t>
            </a:r>
          </a:p>
          <a:p>
            <a:pPr algn="ctr">
              <a:spcBef>
                <a:spcPct val="50000"/>
              </a:spcBef>
            </a:pPr>
            <a:r>
              <a:rPr lang="en-US" sz="1600" dirty="0"/>
              <a:t>Doris C. Gundersen, MD, Medical Director</a:t>
            </a:r>
          </a:p>
        </p:txBody>
      </p:sp>
      <p:sp>
        <p:nvSpPr>
          <p:cNvPr id="3081" name="Rectangle 9"/>
          <p:cNvSpPr>
            <a:spLocks noChangeArrowheads="1"/>
          </p:cNvSpPr>
          <p:nvPr/>
        </p:nvSpPr>
        <p:spPr bwMode="auto">
          <a:xfrm>
            <a:off x="304800" y="1752600"/>
            <a:ext cx="6248400" cy="2133600"/>
          </a:xfrm>
          <a:prstGeom prst="rect">
            <a:avLst/>
          </a:prstGeom>
          <a:noFill/>
          <a:ln w="25400">
            <a:solidFill>
              <a:schemeClr val="tx1"/>
            </a:solidFill>
            <a:miter lim="800000"/>
            <a:headEnd/>
            <a:tailEnd/>
          </a:ln>
          <a:effectLst/>
        </p:spPr>
        <p:txBody>
          <a:bodyPr wrap="none" anchor="ctr"/>
          <a:lstStyle/>
          <a:p>
            <a:endParaRPr lang="en-US"/>
          </a:p>
        </p:txBody>
      </p:sp>
      <p:sp>
        <p:nvSpPr>
          <p:cNvPr id="3082" name="Rectangle 10"/>
          <p:cNvSpPr>
            <a:spLocks noChangeArrowheads="1"/>
          </p:cNvSpPr>
          <p:nvPr/>
        </p:nvSpPr>
        <p:spPr bwMode="auto">
          <a:xfrm>
            <a:off x="228600" y="7010400"/>
            <a:ext cx="6248400" cy="1905000"/>
          </a:xfrm>
          <a:prstGeom prst="rect">
            <a:avLst/>
          </a:prstGeom>
          <a:noFill/>
          <a:ln w="25400">
            <a:solidFill>
              <a:schemeClr val="tx1"/>
            </a:solidFill>
            <a:miter lim="800000"/>
            <a:headEnd/>
            <a:tailEnd/>
          </a:ln>
          <a:effectLst/>
        </p:spPr>
        <p:txBody>
          <a:bodyPr wrap="none" anchor="ctr"/>
          <a:lstStyle/>
          <a:p>
            <a:endParaRPr lang="en-US"/>
          </a:p>
        </p:txBody>
      </p:sp>
      <p:sp>
        <p:nvSpPr>
          <p:cNvPr id="3083" name="Rectangle 11"/>
          <p:cNvSpPr>
            <a:spLocks noChangeArrowheads="1"/>
          </p:cNvSpPr>
          <p:nvPr/>
        </p:nvSpPr>
        <p:spPr bwMode="auto">
          <a:xfrm>
            <a:off x="304800" y="7010400"/>
            <a:ext cx="6172200" cy="1920875"/>
          </a:xfrm>
          <a:prstGeom prst="rect">
            <a:avLst/>
          </a:prstGeom>
          <a:noFill/>
          <a:ln w="9525">
            <a:noFill/>
            <a:miter lim="800000"/>
            <a:headEnd/>
            <a:tailEnd/>
          </a:ln>
          <a:effectLst/>
        </p:spPr>
        <p:txBody>
          <a:bodyPr>
            <a:spAutoFit/>
          </a:bodyPr>
          <a:lstStyle/>
          <a:p>
            <a:pPr algn="ctr"/>
            <a:r>
              <a:rPr lang="en-US" sz="2000">
                <a:solidFill>
                  <a:schemeClr val="hlink"/>
                </a:solidFill>
              </a:rPr>
              <a:t>The mission of Colorado Physician Health Program is to assist physicians, residents, medical students, physician assistants and physician assistant students who may have health problems which if left untreated, could adversely affect their ability to practice medicine safely.</a:t>
            </a:r>
          </a:p>
        </p:txBody>
      </p:sp>
      <p:pic>
        <p:nvPicPr>
          <p:cNvPr id="3084" name="Picture 12" descr="physician_assistant_marlant"/>
          <p:cNvPicPr>
            <a:picLocks noChangeAspect="1" noChangeArrowheads="1"/>
          </p:cNvPicPr>
          <p:nvPr/>
        </p:nvPicPr>
        <p:blipFill>
          <a:blip r:embed="rId6" cstate="print"/>
          <a:srcRect/>
          <a:stretch>
            <a:fillRect/>
          </a:stretch>
        </p:blipFill>
        <p:spPr bwMode="auto">
          <a:xfrm>
            <a:off x="4267200" y="5867400"/>
            <a:ext cx="2133600" cy="911225"/>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ChangeArrowheads="1"/>
          </p:cNvSpPr>
          <p:nvPr/>
        </p:nvSpPr>
        <p:spPr bwMode="auto">
          <a:xfrm>
            <a:off x="228600" y="304800"/>
            <a:ext cx="6324600" cy="1143000"/>
          </a:xfrm>
          <a:prstGeom prst="roundRect">
            <a:avLst>
              <a:gd name="adj" fmla="val 16667"/>
            </a:avLst>
          </a:prstGeom>
          <a:solidFill>
            <a:srgbClr val="008080"/>
          </a:solidFill>
          <a:ln w="9525">
            <a:solidFill>
              <a:schemeClr val="tx1"/>
            </a:solidFill>
            <a:round/>
            <a:headEnd/>
            <a:tailEnd/>
          </a:ln>
          <a:effectLst/>
        </p:spPr>
        <p:txBody>
          <a:bodyPr wrap="none" anchor="ctr"/>
          <a:lstStyle/>
          <a:p>
            <a:endParaRPr lang="en-US"/>
          </a:p>
        </p:txBody>
      </p:sp>
      <p:graphicFrame>
        <p:nvGraphicFramePr>
          <p:cNvPr id="6147" name="Object 3"/>
          <p:cNvGraphicFramePr>
            <a:graphicFrameLocks noChangeAspect="1"/>
          </p:cNvGraphicFramePr>
          <p:nvPr/>
        </p:nvGraphicFramePr>
        <p:xfrm>
          <a:off x="457200" y="457200"/>
          <a:ext cx="762000" cy="747713"/>
        </p:xfrm>
        <a:graphic>
          <a:graphicData uri="http://schemas.openxmlformats.org/presentationml/2006/ole">
            <p:oleObj spid="_x0000_s6147" name="Photo Editor Photo" r:id="rId4" imgW="6219048" imgH="3677163" progId="">
              <p:embed/>
            </p:oleObj>
          </a:graphicData>
        </a:graphic>
      </p:graphicFrame>
      <p:sp>
        <p:nvSpPr>
          <p:cNvPr id="6148" name="Rectangle 4"/>
          <p:cNvSpPr>
            <a:spLocks noChangeArrowheads="1"/>
          </p:cNvSpPr>
          <p:nvPr/>
        </p:nvSpPr>
        <p:spPr bwMode="auto">
          <a:xfrm>
            <a:off x="4225925" y="8564563"/>
            <a:ext cx="184150" cy="457200"/>
          </a:xfrm>
          <a:prstGeom prst="rect">
            <a:avLst/>
          </a:prstGeom>
          <a:noFill/>
          <a:ln w="9525">
            <a:noFill/>
            <a:miter lim="800000"/>
            <a:headEnd/>
            <a:tailEnd/>
          </a:ln>
          <a:effectLst/>
        </p:spPr>
        <p:txBody>
          <a:bodyPr wrap="none">
            <a:spAutoFit/>
          </a:bodyPr>
          <a:lstStyle/>
          <a:p>
            <a:endParaRPr lang="en-US" sz="2400"/>
          </a:p>
        </p:txBody>
      </p:sp>
      <p:sp>
        <p:nvSpPr>
          <p:cNvPr id="6149" name="Text Box 5"/>
          <p:cNvSpPr txBox="1">
            <a:spLocks noChangeArrowheads="1"/>
          </p:cNvSpPr>
          <p:nvPr/>
        </p:nvSpPr>
        <p:spPr bwMode="auto">
          <a:xfrm>
            <a:off x="3505200" y="6019800"/>
            <a:ext cx="2667000" cy="457200"/>
          </a:xfrm>
          <a:prstGeom prst="rect">
            <a:avLst/>
          </a:prstGeom>
          <a:noFill/>
          <a:ln w="9525">
            <a:noFill/>
            <a:miter lim="800000"/>
            <a:headEnd/>
            <a:tailEnd/>
          </a:ln>
          <a:effectLst/>
        </p:spPr>
        <p:txBody>
          <a:bodyPr>
            <a:spAutoFit/>
          </a:bodyPr>
          <a:lstStyle/>
          <a:p>
            <a:endParaRPr lang="en-US" sz="2400"/>
          </a:p>
        </p:txBody>
      </p:sp>
      <p:sp>
        <p:nvSpPr>
          <p:cNvPr id="6150" name="Text Box 6"/>
          <p:cNvSpPr txBox="1">
            <a:spLocks noChangeArrowheads="1"/>
          </p:cNvSpPr>
          <p:nvPr/>
        </p:nvSpPr>
        <p:spPr bwMode="auto">
          <a:xfrm>
            <a:off x="1371600" y="304800"/>
            <a:ext cx="5181600" cy="1358900"/>
          </a:xfrm>
          <a:prstGeom prst="rect">
            <a:avLst/>
          </a:prstGeom>
          <a:noFill/>
          <a:ln w="9525">
            <a:noFill/>
            <a:miter lim="800000"/>
            <a:headEnd/>
            <a:tailEnd/>
          </a:ln>
          <a:effectLst/>
        </p:spPr>
        <p:txBody>
          <a:bodyPr>
            <a:spAutoFit/>
          </a:bodyPr>
          <a:lstStyle/>
          <a:p>
            <a:pPr algn="ctr">
              <a:spcBef>
                <a:spcPct val="50000"/>
              </a:spcBef>
            </a:pPr>
            <a:r>
              <a:rPr lang="en-US" sz="2000">
                <a:solidFill>
                  <a:schemeClr val="bg1"/>
                </a:solidFill>
                <a:latin typeface="Cooper Black" pitchFamily="18" charset="0"/>
              </a:rPr>
              <a:t>Colorado Physician Health Program</a:t>
            </a:r>
          </a:p>
          <a:p>
            <a:pPr algn="ctr">
              <a:spcBef>
                <a:spcPct val="50000"/>
              </a:spcBef>
            </a:pPr>
            <a:r>
              <a:rPr lang="en-US" b="1">
                <a:solidFill>
                  <a:schemeClr val="bg1"/>
                </a:solidFill>
                <a:effectLst>
                  <a:outerShdw blurRad="38100" dist="38100" dir="2700000" algn="tl">
                    <a:srgbClr val="C0C0C0"/>
                  </a:outerShdw>
                </a:effectLst>
                <a:latin typeface="Castellar" pitchFamily="18" charset="0"/>
              </a:rPr>
              <a:t>New Referral Highlights</a:t>
            </a:r>
            <a:r>
              <a:rPr lang="en-US" b="1">
                <a:solidFill>
                  <a:schemeClr val="bg1"/>
                </a:solidFill>
                <a:latin typeface="Tempus Sans ITC" pitchFamily="82" charset="0"/>
              </a:rPr>
              <a:t> </a:t>
            </a:r>
          </a:p>
          <a:p>
            <a:pPr algn="ctr">
              <a:spcBef>
                <a:spcPct val="50000"/>
              </a:spcBef>
            </a:pPr>
            <a:r>
              <a:rPr lang="en-US" sz="1200" b="1">
                <a:solidFill>
                  <a:schemeClr val="bg1"/>
                </a:solidFill>
                <a:latin typeface="Tempus Sans ITC" pitchFamily="82" charset="0"/>
              </a:rPr>
              <a:t>History of Service 1992-2009</a:t>
            </a:r>
          </a:p>
          <a:p>
            <a:pPr>
              <a:spcBef>
                <a:spcPct val="50000"/>
              </a:spcBef>
            </a:pPr>
            <a:endParaRPr lang="en-US" sz="1200">
              <a:solidFill>
                <a:schemeClr val="bg1"/>
              </a:solidFill>
              <a:latin typeface="Cooper Black" pitchFamily="18" charset="0"/>
            </a:endParaRPr>
          </a:p>
        </p:txBody>
      </p:sp>
      <p:sp>
        <p:nvSpPr>
          <p:cNvPr id="6156" name="Text Box 12"/>
          <p:cNvSpPr txBox="1">
            <a:spLocks noChangeArrowheads="1"/>
          </p:cNvSpPr>
          <p:nvPr/>
        </p:nvSpPr>
        <p:spPr bwMode="auto">
          <a:xfrm>
            <a:off x="6248400" y="8901113"/>
            <a:ext cx="609600" cy="242887"/>
          </a:xfrm>
          <a:prstGeom prst="rect">
            <a:avLst/>
          </a:prstGeom>
          <a:noFill/>
          <a:ln w="9525">
            <a:noFill/>
            <a:miter lim="800000"/>
            <a:headEnd/>
            <a:tailEnd/>
          </a:ln>
          <a:effectLst/>
        </p:spPr>
        <p:txBody>
          <a:bodyPr>
            <a:spAutoFit/>
          </a:bodyPr>
          <a:lstStyle/>
          <a:p>
            <a:pPr>
              <a:spcBef>
                <a:spcPct val="50000"/>
              </a:spcBef>
            </a:pPr>
            <a:r>
              <a:rPr lang="en-US" sz="1000"/>
              <a:t>2</a:t>
            </a:r>
          </a:p>
        </p:txBody>
      </p:sp>
      <p:sp>
        <p:nvSpPr>
          <p:cNvPr id="6165" name="Rectangle 21"/>
          <p:cNvSpPr>
            <a:spLocks noChangeArrowheads="1"/>
          </p:cNvSpPr>
          <p:nvPr/>
        </p:nvSpPr>
        <p:spPr bwMode="auto">
          <a:xfrm>
            <a:off x="152400" y="1524000"/>
            <a:ext cx="6324600" cy="2569934"/>
          </a:xfrm>
          <a:prstGeom prst="rect">
            <a:avLst/>
          </a:prstGeom>
          <a:noFill/>
          <a:ln w="9525">
            <a:noFill/>
            <a:miter lim="800000"/>
            <a:headEnd/>
            <a:tailEnd/>
          </a:ln>
          <a:effectLst/>
        </p:spPr>
        <p:txBody>
          <a:bodyPr>
            <a:spAutoFit/>
          </a:bodyPr>
          <a:lstStyle/>
          <a:p>
            <a:pPr algn="ctr">
              <a:spcBef>
                <a:spcPct val="50000"/>
              </a:spcBef>
              <a:buFontTx/>
              <a:buChar char="•"/>
            </a:pPr>
            <a:r>
              <a:rPr lang="en-US" sz="1400" dirty="0"/>
              <a:t>The Colorado Physician Health Program (CPHP) has been in existence since 1986 and served the first Physician Assistant in 1992.  Since that time CPHP has served a total of </a:t>
            </a:r>
            <a:r>
              <a:rPr lang="en-US" sz="1400" dirty="0" smtClean="0"/>
              <a:t>169 </a:t>
            </a:r>
            <a:r>
              <a:rPr lang="en-US" sz="1400" dirty="0"/>
              <a:t>Physician Assistants.</a:t>
            </a:r>
          </a:p>
          <a:p>
            <a:pPr algn="ctr">
              <a:spcBef>
                <a:spcPct val="50000"/>
              </a:spcBef>
              <a:buFontTx/>
              <a:buChar char="•"/>
            </a:pPr>
            <a:r>
              <a:rPr lang="en-US" sz="1400" dirty="0"/>
              <a:t>Gender:  </a:t>
            </a:r>
            <a:r>
              <a:rPr lang="en-US" sz="1400" dirty="0" smtClean="0"/>
              <a:t>50% </a:t>
            </a:r>
            <a:r>
              <a:rPr lang="en-US" sz="1400" dirty="0"/>
              <a:t>were female,  </a:t>
            </a:r>
            <a:r>
              <a:rPr lang="en-US" sz="1400" dirty="0" smtClean="0"/>
              <a:t>50% </a:t>
            </a:r>
            <a:r>
              <a:rPr lang="en-US" sz="1400" dirty="0"/>
              <a:t>were male</a:t>
            </a:r>
          </a:p>
          <a:p>
            <a:pPr algn="ctr">
              <a:spcBef>
                <a:spcPct val="50000"/>
              </a:spcBef>
              <a:buFontTx/>
              <a:buChar char="•"/>
            </a:pPr>
            <a:r>
              <a:rPr lang="en-US" sz="1400" dirty="0"/>
              <a:t>Voluntary vs. Mandatory:  </a:t>
            </a:r>
            <a:r>
              <a:rPr lang="en-US" sz="1400" dirty="0" smtClean="0"/>
              <a:t>46% </a:t>
            </a:r>
            <a:r>
              <a:rPr lang="en-US" sz="1400" dirty="0"/>
              <a:t>of Physician Assistant referrals came to CPHP voluntarily; </a:t>
            </a:r>
            <a:r>
              <a:rPr lang="en-US" sz="1400" dirty="0" smtClean="0"/>
              <a:t>54% </a:t>
            </a:r>
            <a:r>
              <a:rPr lang="en-US" sz="1400" dirty="0"/>
              <a:t>were mandatory referrals.</a:t>
            </a:r>
          </a:p>
          <a:p>
            <a:pPr algn="ctr">
              <a:spcBef>
                <a:spcPct val="50000"/>
              </a:spcBef>
              <a:buFontTx/>
              <a:buChar char="•"/>
            </a:pPr>
            <a:r>
              <a:rPr lang="en-US" sz="1400" dirty="0"/>
              <a:t>In addition to serving Physician Assistants, CPHP has contracts with Red Rock Community College and University of Colorado at Denver Physician Assistant Programs to serve Physician Assistant students at no cost to the student.  CPHP is dedicated to early intervention and student assistance.</a:t>
            </a:r>
          </a:p>
        </p:txBody>
      </p:sp>
      <p:graphicFrame>
        <p:nvGraphicFramePr>
          <p:cNvPr id="14" name="Object 22"/>
          <p:cNvGraphicFramePr>
            <a:graphicFrameLocks noChangeAspect="1"/>
          </p:cNvGraphicFramePr>
          <p:nvPr/>
        </p:nvGraphicFramePr>
        <p:xfrm>
          <a:off x="203200" y="4470400"/>
          <a:ext cx="6451600" cy="3251200"/>
        </p:xfrm>
        <a:graphic>
          <a:graphicData uri="http://schemas.openxmlformats.org/drawingml/2006/chart">
            <c:chart xmlns:c="http://schemas.openxmlformats.org/drawingml/2006/chart" xmlns:r="http://schemas.openxmlformats.org/officeDocument/2006/relationships" r:id="rId5"/>
          </a:graphicData>
        </a:graphic>
      </p:graphicFrame>
      <p:sp>
        <p:nvSpPr>
          <p:cNvPr id="6167" name="Rectangle 23"/>
          <p:cNvSpPr>
            <a:spLocks noChangeArrowheads="1"/>
          </p:cNvSpPr>
          <p:nvPr/>
        </p:nvSpPr>
        <p:spPr bwMode="auto">
          <a:xfrm>
            <a:off x="457200" y="7772400"/>
            <a:ext cx="5867400" cy="1004888"/>
          </a:xfrm>
          <a:prstGeom prst="rect">
            <a:avLst/>
          </a:prstGeom>
          <a:noFill/>
          <a:ln w="9525">
            <a:noFill/>
            <a:miter lim="800000"/>
            <a:headEnd/>
            <a:tailEnd/>
          </a:ln>
          <a:effectLst/>
        </p:spPr>
        <p:txBody>
          <a:bodyPr>
            <a:spAutoFit/>
          </a:bodyPr>
          <a:lstStyle/>
          <a:p>
            <a:pPr>
              <a:buFontTx/>
              <a:buChar char="•"/>
            </a:pPr>
            <a:r>
              <a:rPr lang="en-US" sz="1200"/>
              <a:t>This graph indicates the steady growth of numbers of Physician Assistant Referrals throughout CPHP program history.</a:t>
            </a:r>
            <a:r>
              <a:rPr lang="en-US" sz="1200" i="1"/>
              <a:t>  </a:t>
            </a:r>
          </a:p>
          <a:p>
            <a:pPr>
              <a:buFontTx/>
              <a:buChar char="•"/>
            </a:pPr>
            <a:endParaRPr lang="en-US" sz="1200" i="1"/>
          </a:p>
          <a:p>
            <a:pPr>
              <a:buFontTx/>
              <a:buChar char="•"/>
            </a:pPr>
            <a:r>
              <a:rPr lang="en-US" sz="1200"/>
              <a:t>The greatest amount of Physician Assistant referrals occurred in Fiscal Year 05-06 comprising 19 Physician Assistant Referrals.</a:t>
            </a:r>
            <a:r>
              <a:rPr lang="en-US" sz="800"/>
              <a:t> </a:t>
            </a:r>
          </a:p>
        </p:txBody>
      </p:sp>
      <p:sp>
        <p:nvSpPr>
          <p:cNvPr id="6168" name="Line 24"/>
          <p:cNvSpPr>
            <a:spLocks noChangeShapeType="1"/>
          </p:cNvSpPr>
          <p:nvPr/>
        </p:nvSpPr>
        <p:spPr bwMode="auto">
          <a:xfrm>
            <a:off x="0" y="4419600"/>
            <a:ext cx="6858000" cy="0"/>
          </a:xfrm>
          <a:prstGeom prst="line">
            <a:avLst/>
          </a:prstGeom>
          <a:noFill/>
          <a:ln w="25400">
            <a:solidFill>
              <a:schemeClr val="accent2"/>
            </a:solidFill>
            <a:round/>
            <a:headEnd/>
            <a:tailEnd/>
          </a:ln>
          <a:effectLst/>
        </p:spPr>
        <p:txBody>
          <a:bodyPr/>
          <a:lstStyle/>
          <a:p>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228600" y="304800"/>
            <a:ext cx="6324600" cy="1143000"/>
          </a:xfrm>
          <a:prstGeom prst="roundRect">
            <a:avLst>
              <a:gd name="adj" fmla="val 16667"/>
            </a:avLst>
          </a:prstGeom>
          <a:solidFill>
            <a:srgbClr val="008080"/>
          </a:solidFill>
          <a:ln w="9525">
            <a:solidFill>
              <a:schemeClr val="tx1"/>
            </a:solidFill>
            <a:round/>
            <a:headEnd/>
            <a:tailEnd/>
          </a:ln>
          <a:effectLst/>
        </p:spPr>
        <p:txBody>
          <a:bodyPr wrap="none" anchor="ctr"/>
          <a:lstStyle/>
          <a:p>
            <a:endParaRPr lang="en-US"/>
          </a:p>
        </p:txBody>
      </p:sp>
      <p:graphicFrame>
        <p:nvGraphicFramePr>
          <p:cNvPr id="8195" name="Object 3"/>
          <p:cNvGraphicFramePr>
            <a:graphicFrameLocks noChangeAspect="1"/>
          </p:cNvGraphicFramePr>
          <p:nvPr/>
        </p:nvGraphicFramePr>
        <p:xfrm>
          <a:off x="457200" y="457200"/>
          <a:ext cx="762000" cy="747713"/>
        </p:xfrm>
        <a:graphic>
          <a:graphicData uri="http://schemas.openxmlformats.org/presentationml/2006/ole">
            <p:oleObj spid="_x0000_s8195" name="Photo Editor Photo" r:id="rId4" imgW="6219048" imgH="3677163" progId="">
              <p:embed/>
            </p:oleObj>
          </a:graphicData>
        </a:graphic>
      </p:graphicFrame>
      <p:sp>
        <p:nvSpPr>
          <p:cNvPr id="8197" name="Text Box 5"/>
          <p:cNvSpPr txBox="1">
            <a:spLocks noChangeArrowheads="1"/>
          </p:cNvSpPr>
          <p:nvPr/>
        </p:nvSpPr>
        <p:spPr bwMode="auto">
          <a:xfrm>
            <a:off x="3505200" y="6019800"/>
            <a:ext cx="2667000" cy="457200"/>
          </a:xfrm>
          <a:prstGeom prst="rect">
            <a:avLst/>
          </a:prstGeom>
          <a:noFill/>
          <a:ln w="9525">
            <a:noFill/>
            <a:miter lim="800000"/>
            <a:headEnd/>
            <a:tailEnd/>
          </a:ln>
          <a:effectLst/>
        </p:spPr>
        <p:txBody>
          <a:bodyPr>
            <a:spAutoFit/>
          </a:bodyPr>
          <a:lstStyle/>
          <a:p>
            <a:endParaRPr lang="en-US" sz="2400"/>
          </a:p>
        </p:txBody>
      </p:sp>
      <p:sp>
        <p:nvSpPr>
          <p:cNvPr id="8198" name="Text Box 6"/>
          <p:cNvSpPr txBox="1">
            <a:spLocks noChangeArrowheads="1"/>
          </p:cNvSpPr>
          <p:nvPr/>
        </p:nvSpPr>
        <p:spPr bwMode="auto">
          <a:xfrm>
            <a:off x="1371600" y="304800"/>
            <a:ext cx="5181600" cy="1358900"/>
          </a:xfrm>
          <a:prstGeom prst="rect">
            <a:avLst/>
          </a:prstGeom>
          <a:noFill/>
          <a:ln w="9525">
            <a:noFill/>
            <a:miter lim="800000"/>
            <a:headEnd/>
            <a:tailEnd/>
          </a:ln>
          <a:effectLst/>
        </p:spPr>
        <p:txBody>
          <a:bodyPr>
            <a:spAutoFit/>
          </a:bodyPr>
          <a:lstStyle/>
          <a:p>
            <a:pPr algn="ctr">
              <a:spcBef>
                <a:spcPct val="50000"/>
              </a:spcBef>
            </a:pPr>
            <a:r>
              <a:rPr lang="en-US" sz="2000">
                <a:solidFill>
                  <a:schemeClr val="bg1"/>
                </a:solidFill>
                <a:latin typeface="Cooper Black" pitchFamily="18" charset="0"/>
              </a:rPr>
              <a:t>Colorado Physician Health Program</a:t>
            </a:r>
          </a:p>
          <a:p>
            <a:pPr algn="ctr">
              <a:spcBef>
                <a:spcPct val="50000"/>
              </a:spcBef>
            </a:pPr>
            <a:r>
              <a:rPr lang="en-US" sz="1700" b="1">
                <a:solidFill>
                  <a:schemeClr val="bg1"/>
                </a:solidFill>
                <a:effectLst>
                  <a:outerShdw blurRad="38100" dist="38100" dir="2700000" algn="tl">
                    <a:srgbClr val="C0C0C0"/>
                  </a:outerShdw>
                </a:effectLst>
                <a:latin typeface="Castellar" pitchFamily="18" charset="0"/>
              </a:rPr>
              <a:t>New referral specifications</a:t>
            </a:r>
            <a:r>
              <a:rPr lang="en-US" b="1">
                <a:solidFill>
                  <a:schemeClr val="bg1"/>
                </a:solidFill>
                <a:latin typeface="Tempus Sans ITC" pitchFamily="82" charset="0"/>
              </a:rPr>
              <a:t> </a:t>
            </a:r>
          </a:p>
          <a:p>
            <a:pPr algn="ctr">
              <a:spcBef>
                <a:spcPct val="50000"/>
              </a:spcBef>
            </a:pPr>
            <a:r>
              <a:rPr lang="en-US" sz="1200" b="1">
                <a:solidFill>
                  <a:schemeClr val="bg1"/>
                </a:solidFill>
                <a:latin typeface="Tempus Sans ITC" pitchFamily="82" charset="0"/>
              </a:rPr>
              <a:t>History of Service 1992-2009</a:t>
            </a:r>
          </a:p>
          <a:p>
            <a:pPr>
              <a:spcBef>
                <a:spcPct val="50000"/>
              </a:spcBef>
            </a:pPr>
            <a:endParaRPr lang="en-US" sz="1200">
              <a:solidFill>
                <a:schemeClr val="bg1"/>
              </a:solidFill>
              <a:latin typeface="Cooper Black" pitchFamily="18" charset="0"/>
            </a:endParaRPr>
          </a:p>
        </p:txBody>
      </p:sp>
      <p:graphicFrame>
        <p:nvGraphicFramePr>
          <p:cNvPr id="25" name="Object 7"/>
          <p:cNvGraphicFramePr>
            <a:graphicFrameLocks noChangeAspect="1"/>
          </p:cNvGraphicFramePr>
          <p:nvPr/>
        </p:nvGraphicFramePr>
        <p:xfrm>
          <a:off x="228600" y="6781800"/>
          <a:ext cx="2870200" cy="2263775"/>
        </p:xfrm>
        <a:graphic>
          <a:graphicData uri="http://schemas.openxmlformats.org/drawingml/2006/chart">
            <c:chart xmlns:c="http://schemas.openxmlformats.org/drawingml/2006/chart" xmlns:r="http://schemas.openxmlformats.org/officeDocument/2006/relationships" r:id="rId5"/>
          </a:graphicData>
        </a:graphic>
      </p:graphicFrame>
      <p:sp>
        <p:nvSpPr>
          <p:cNvPr id="8200" name="Rectangle 8"/>
          <p:cNvSpPr>
            <a:spLocks noChangeArrowheads="1"/>
          </p:cNvSpPr>
          <p:nvPr/>
        </p:nvSpPr>
        <p:spPr bwMode="auto">
          <a:xfrm>
            <a:off x="3276600" y="7391400"/>
            <a:ext cx="3429000" cy="1390650"/>
          </a:xfrm>
          <a:prstGeom prst="rect">
            <a:avLst/>
          </a:prstGeom>
          <a:noFill/>
          <a:ln w="9525">
            <a:noFill/>
            <a:miter lim="800000"/>
            <a:headEnd/>
            <a:tailEnd/>
          </a:ln>
          <a:effectLst/>
        </p:spPr>
        <p:txBody>
          <a:bodyPr>
            <a:spAutoFit/>
          </a:bodyPr>
          <a:lstStyle/>
          <a:p>
            <a:pPr algn="ctr">
              <a:lnSpc>
                <a:spcPct val="80000"/>
              </a:lnSpc>
              <a:spcBef>
                <a:spcPct val="20000"/>
              </a:spcBef>
            </a:pPr>
            <a:r>
              <a:rPr lang="en-US" sz="1000" dirty="0"/>
              <a:t>“Inactivation” refers to when a case is closed at CPHP. During CPHP history of service to Physician Assistants </a:t>
            </a:r>
            <a:r>
              <a:rPr lang="en-US" sz="1000" dirty="0" smtClean="0"/>
              <a:t>145 </a:t>
            </a:r>
            <a:r>
              <a:rPr lang="en-US" sz="1000" dirty="0"/>
              <a:t>have been inactivated. Of </a:t>
            </a:r>
            <a:r>
              <a:rPr lang="en-US" sz="1000" dirty="0" smtClean="0"/>
              <a:t>145 </a:t>
            </a:r>
            <a:r>
              <a:rPr lang="en-US" sz="1000" dirty="0" err="1"/>
              <a:t>inactivations</a:t>
            </a:r>
            <a:r>
              <a:rPr lang="en-US" sz="1000" dirty="0"/>
              <a:t> 17 declined evaluation, </a:t>
            </a:r>
            <a:r>
              <a:rPr lang="en-US" sz="1000" dirty="0" smtClean="0"/>
              <a:t>7 </a:t>
            </a:r>
            <a:r>
              <a:rPr lang="en-US" sz="1000" dirty="0"/>
              <a:t>declined referral, </a:t>
            </a:r>
            <a:r>
              <a:rPr lang="en-US" sz="1000" dirty="0" smtClean="0"/>
              <a:t>4 </a:t>
            </a:r>
            <a:r>
              <a:rPr lang="en-US" sz="1000" dirty="0"/>
              <a:t>relocated, </a:t>
            </a:r>
            <a:r>
              <a:rPr lang="en-US" sz="1000" dirty="0" smtClean="0"/>
              <a:t>5 </a:t>
            </a:r>
            <a:r>
              <a:rPr lang="en-US" sz="1000" dirty="0"/>
              <a:t>completed consultation</a:t>
            </a:r>
            <a:r>
              <a:rPr lang="en-US" sz="1000" dirty="0" smtClean="0"/>
              <a:t>, </a:t>
            </a:r>
            <a:r>
              <a:rPr lang="en-US" sz="1000" dirty="0"/>
              <a:t>2 unfortunately died and 1 was categorized as other; therefore, </a:t>
            </a:r>
            <a:r>
              <a:rPr lang="en-US" sz="1000" dirty="0" smtClean="0"/>
              <a:t>109 </a:t>
            </a:r>
            <a:r>
              <a:rPr lang="en-US" sz="1000" dirty="0"/>
              <a:t>clients were evaluated.  Of the </a:t>
            </a:r>
            <a:r>
              <a:rPr lang="en-US" sz="1000" dirty="0" smtClean="0"/>
              <a:t>109 </a:t>
            </a:r>
            <a:r>
              <a:rPr lang="en-US" sz="1000" dirty="0"/>
              <a:t>evaluated, </a:t>
            </a:r>
            <a:r>
              <a:rPr lang="en-US" sz="1000" b="1" dirty="0" smtClean="0"/>
              <a:t>92% </a:t>
            </a:r>
            <a:r>
              <a:rPr lang="en-US" sz="1000" b="1" dirty="0"/>
              <a:t>were inactivated with an outcome considered successful and/or satisfactory.</a:t>
            </a:r>
          </a:p>
          <a:p>
            <a:pPr>
              <a:lnSpc>
                <a:spcPct val="80000"/>
              </a:lnSpc>
              <a:spcBef>
                <a:spcPct val="50000"/>
              </a:spcBef>
              <a:buFont typeface="Wingdings" pitchFamily="2" charset="2"/>
              <a:buNone/>
            </a:pPr>
            <a:endParaRPr lang="en-US" sz="1000" i="1" dirty="0"/>
          </a:p>
        </p:txBody>
      </p:sp>
      <p:sp>
        <p:nvSpPr>
          <p:cNvPr id="8201" name="Text Box 9"/>
          <p:cNvSpPr txBox="1">
            <a:spLocks noChangeArrowheads="1"/>
          </p:cNvSpPr>
          <p:nvPr/>
        </p:nvSpPr>
        <p:spPr bwMode="auto">
          <a:xfrm>
            <a:off x="3581400" y="6934200"/>
            <a:ext cx="2819400" cy="246063"/>
          </a:xfrm>
          <a:prstGeom prst="rect">
            <a:avLst/>
          </a:prstGeom>
          <a:noFill/>
          <a:ln w="9525">
            <a:noFill/>
            <a:miter lim="800000"/>
            <a:headEnd/>
            <a:tailEnd/>
          </a:ln>
          <a:effectLst/>
        </p:spPr>
        <p:txBody>
          <a:bodyPr>
            <a:spAutoFit/>
          </a:bodyPr>
          <a:lstStyle/>
          <a:p>
            <a:pPr algn="ctr">
              <a:spcBef>
                <a:spcPct val="50000"/>
              </a:spcBef>
            </a:pPr>
            <a:r>
              <a:rPr lang="en-US" sz="1000" b="1">
                <a:solidFill>
                  <a:schemeClr val="accent2"/>
                </a:solidFill>
              </a:rPr>
              <a:t>Inactivations</a:t>
            </a:r>
          </a:p>
        </p:txBody>
      </p:sp>
      <p:sp>
        <p:nvSpPr>
          <p:cNvPr id="8202" name="Line 10"/>
          <p:cNvSpPr>
            <a:spLocks noChangeShapeType="1"/>
          </p:cNvSpPr>
          <p:nvPr/>
        </p:nvSpPr>
        <p:spPr bwMode="auto">
          <a:xfrm>
            <a:off x="0" y="4038600"/>
            <a:ext cx="6858000" cy="0"/>
          </a:xfrm>
          <a:prstGeom prst="line">
            <a:avLst/>
          </a:prstGeom>
          <a:noFill/>
          <a:ln w="25400">
            <a:solidFill>
              <a:schemeClr val="accent2"/>
            </a:solidFill>
            <a:round/>
            <a:headEnd/>
            <a:tailEnd/>
          </a:ln>
          <a:effectLst/>
        </p:spPr>
        <p:txBody>
          <a:bodyPr/>
          <a:lstStyle/>
          <a:p>
            <a:endParaRPr lang="en-US"/>
          </a:p>
        </p:txBody>
      </p:sp>
      <p:sp>
        <p:nvSpPr>
          <p:cNvPr id="8203" name="Line 11"/>
          <p:cNvSpPr>
            <a:spLocks noChangeShapeType="1"/>
          </p:cNvSpPr>
          <p:nvPr/>
        </p:nvSpPr>
        <p:spPr bwMode="auto">
          <a:xfrm>
            <a:off x="0" y="6629400"/>
            <a:ext cx="6858000" cy="0"/>
          </a:xfrm>
          <a:prstGeom prst="line">
            <a:avLst/>
          </a:prstGeom>
          <a:noFill/>
          <a:ln w="25400">
            <a:solidFill>
              <a:schemeClr val="accent2"/>
            </a:solidFill>
            <a:round/>
            <a:headEnd/>
            <a:tailEnd/>
          </a:ln>
          <a:effectLst/>
        </p:spPr>
        <p:txBody>
          <a:bodyPr/>
          <a:lstStyle/>
          <a:p>
            <a:endParaRPr lang="en-US"/>
          </a:p>
        </p:txBody>
      </p:sp>
      <p:sp>
        <p:nvSpPr>
          <p:cNvPr id="8204" name="Text Box 12"/>
          <p:cNvSpPr txBox="1">
            <a:spLocks noChangeArrowheads="1"/>
          </p:cNvSpPr>
          <p:nvPr/>
        </p:nvSpPr>
        <p:spPr bwMode="auto">
          <a:xfrm>
            <a:off x="6248400" y="8901113"/>
            <a:ext cx="609600" cy="242887"/>
          </a:xfrm>
          <a:prstGeom prst="rect">
            <a:avLst/>
          </a:prstGeom>
          <a:noFill/>
          <a:ln w="9525">
            <a:noFill/>
            <a:miter lim="800000"/>
            <a:headEnd/>
            <a:tailEnd/>
          </a:ln>
          <a:effectLst/>
        </p:spPr>
        <p:txBody>
          <a:bodyPr>
            <a:spAutoFit/>
          </a:bodyPr>
          <a:lstStyle/>
          <a:p>
            <a:pPr>
              <a:spcBef>
                <a:spcPct val="50000"/>
              </a:spcBef>
            </a:pPr>
            <a:r>
              <a:rPr lang="en-US" sz="1000"/>
              <a:t>3</a:t>
            </a:r>
          </a:p>
        </p:txBody>
      </p:sp>
      <p:sp>
        <p:nvSpPr>
          <p:cNvPr id="8208" name="Text Box 16"/>
          <p:cNvSpPr txBox="1">
            <a:spLocks noChangeArrowheads="1"/>
          </p:cNvSpPr>
          <p:nvPr/>
        </p:nvSpPr>
        <p:spPr bwMode="auto">
          <a:xfrm>
            <a:off x="0" y="6172200"/>
            <a:ext cx="3429000" cy="442913"/>
          </a:xfrm>
          <a:prstGeom prst="rect">
            <a:avLst/>
          </a:prstGeom>
          <a:noFill/>
          <a:ln w="9525">
            <a:noFill/>
            <a:miter lim="800000"/>
            <a:headEnd/>
            <a:tailEnd/>
          </a:ln>
          <a:effectLst/>
        </p:spPr>
        <p:txBody>
          <a:bodyPr>
            <a:spAutoFit/>
          </a:bodyPr>
          <a:lstStyle/>
          <a:p>
            <a:pPr algn="ctr">
              <a:lnSpc>
                <a:spcPct val="80000"/>
              </a:lnSpc>
            </a:pPr>
            <a:endParaRPr lang="en-US" sz="1000"/>
          </a:p>
          <a:p>
            <a:pPr>
              <a:spcBef>
                <a:spcPct val="50000"/>
              </a:spcBef>
            </a:pPr>
            <a:endParaRPr lang="en-US" sz="1000"/>
          </a:p>
        </p:txBody>
      </p:sp>
      <p:sp>
        <p:nvSpPr>
          <p:cNvPr id="8211" name="Text Box 19"/>
          <p:cNvSpPr txBox="1">
            <a:spLocks noChangeArrowheads="1"/>
          </p:cNvSpPr>
          <p:nvPr/>
        </p:nvSpPr>
        <p:spPr bwMode="auto">
          <a:xfrm>
            <a:off x="0" y="4343400"/>
            <a:ext cx="3352800" cy="244475"/>
          </a:xfrm>
          <a:prstGeom prst="rect">
            <a:avLst/>
          </a:prstGeom>
          <a:noFill/>
          <a:ln w="9525">
            <a:noFill/>
            <a:miter lim="800000"/>
            <a:headEnd/>
            <a:tailEnd/>
          </a:ln>
          <a:effectLst/>
        </p:spPr>
        <p:txBody>
          <a:bodyPr>
            <a:spAutoFit/>
          </a:bodyPr>
          <a:lstStyle/>
          <a:p>
            <a:pPr algn="ctr">
              <a:spcBef>
                <a:spcPct val="50000"/>
              </a:spcBef>
            </a:pPr>
            <a:r>
              <a:rPr lang="en-US" sz="1000" b="1">
                <a:solidFill>
                  <a:schemeClr val="accent2"/>
                </a:solidFill>
              </a:rPr>
              <a:t>Primary Presenting Problem of Referrals Since 1992</a:t>
            </a:r>
          </a:p>
        </p:txBody>
      </p:sp>
      <p:sp>
        <p:nvSpPr>
          <p:cNvPr id="8213" name="Text Box 21"/>
          <p:cNvSpPr txBox="1">
            <a:spLocks noChangeArrowheads="1"/>
          </p:cNvSpPr>
          <p:nvPr/>
        </p:nvSpPr>
        <p:spPr bwMode="auto">
          <a:xfrm>
            <a:off x="3733800" y="6324600"/>
            <a:ext cx="609600" cy="215444"/>
          </a:xfrm>
          <a:prstGeom prst="rect">
            <a:avLst/>
          </a:prstGeom>
          <a:noFill/>
          <a:ln w="9525">
            <a:noFill/>
            <a:miter lim="800000"/>
            <a:headEnd/>
            <a:tailEnd/>
          </a:ln>
          <a:effectLst/>
        </p:spPr>
        <p:txBody>
          <a:bodyPr>
            <a:spAutoFit/>
          </a:bodyPr>
          <a:lstStyle/>
          <a:p>
            <a:pPr>
              <a:spcBef>
                <a:spcPct val="50000"/>
              </a:spcBef>
            </a:pPr>
            <a:r>
              <a:rPr lang="en-US" sz="800" dirty="0" smtClean="0"/>
              <a:t>N=138</a:t>
            </a:r>
            <a:endParaRPr lang="en-US" sz="700" dirty="0"/>
          </a:p>
        </p:txBody>
      </p:sp>
      <p:sp>
        <p:nvSpPr>
          <p:cNvPr id="8214" name="Text Box 22"/>
          <p:cNvSpPr txBox="1">
            <a:spLocks noChangeArrowheads="1"/>
          </p:cNvSpPr>
          <p:nvPr/>
        </p:nvSpPr>
        <p:spPr bwMode="auto">
          <a:xfrm>
            <a:off x="152400" y="8839200"/>
            <a:ext cx="685800" cy="214313"/>
          </a:xfrm>
          <a:prstGeom prst="rect">
            <a:avLst/>
          </a:prstGeom>
          <a:noFill/>
          <a:ln w="9525">
            <a:noFill/>
            <a:miter lim="800000"/>
            <a:headEnd/>
            <a:tailEnd/>
          </a:ln>
          <a:effectLst/>
        </p:spPr>
        <p:txBody>
          <a:bodyPr>
            <a:spAutoFit/>
          </a:bodyPr>
          <a:lstStyle/>
          <a:p>
            <a:pPr>
              <a:spcBef>
                <a:spcPct val="50000"/>
              </a:spcBef>
            </a:pPr>
            <a:r>
              <a:rPr lang="en-US" sz="800" dirty="0" smtClean="0"/>
              <a:t>N=145</a:t>
            </a:r>
            <a:endParaRPr lang="en-US" sz="800" dirty="0"/>
          </a:p>
        </p:txBody>
      </p:sp>
      <p:sp>
        <p:nvSpPr>
          <p:cNvPr id="8216" name="Rectangle 24"/>
          <p:cNvSpPr>
            <a:spLocks noChangeArrowheads="1"/>
          </p:cNvSpPr>
          <p:nvPr/>
        </p:nvSpPr>
        <p:spPr bwMode="auto">
          <a:xfrm>
            <a:off x="3352800" y="1981200"/>
            <a:ext cx="3276600" cy="1015663"/>
          </a:xfrm>
          <a:prstGeom prst="rect">
            <a:avLst/>
          </a:prstGeom>
          <a:noFill/>
          <a:ln w="9525">
            <a:noFill/>
            <a:miter lim="800000"/>
            <a:headEnd/>
            <a:tailEnd/>
          </a:ln>
          <a:effectLst/>
        </p:spPr>
        <p:txBody>
          <a:bodyPr>
            <a:spAutoFit/>
          </a:bodyPr>
          <a:lstStyle/>
          <a:p>
            <a:pPr algn="ctr">
              <a:spcBef>
                <a:spcPct val="50000"/>
              </a:spcBef>
            </a:pPr>
            <a:r>
              <a:rPr lang="en-US" sz="1000" dirty="0"/>
              <a:t>Throughout CPHP history of service to Physician Assistants, the highest single sources of Referrals for Physician Assistants were Colorado </a:t>
            </a:r>
            <a:r>
              <a:rPr lang="en-US" sz="1000" dirty="0" smtClean="0"/>
              <a:t>Medical Board (CMB) (37%), </a:t>
            </a:r>
            <a:r>
              <a:rPr lang="en-US" sz="1000" dirty="0"/>
              <a:t>followed by Self referrals (</a:t>
            </a:r>
            <a:r>
              <a:rPr lang="en-US" sz="1000" dirty="0" smtClean="0"/>
              <a:t>35%).  </a:t>
            </a:r>
            <a:r>
              <a:rPr lang="en-US" sz="1000" dirty="0"/>
              <a:t>CPHP is proud of the number of Self referrals to the program which demonstrates trust and confidence in CPHP.  </a:t>
            </a:r>
            <a:endParaRPr lang="en-US" sz="800" dirty="0"/>
          </a:p>
        </p:txBody>
      </p:sp>
      <p:sp>
        <p:nvSpPr>
          <p:cNvPr id="8217" name="Text Box 25"/>
          <p:cNvSpPr txBox="1">
            <a:spLocks noChangeArrowheads="1"/>
          </p:cNvSpPr>
          <p:nvPr/>
        </p:nvSpPr>
        <p:spPr bwMode="auto">
          <a:xfrm>
            <a:off x="3352800" y="1600200"/>
            <a:ext cx="3352800" cy="244475"/>
          </a:xfrm>
          <a:prstGeom prst="rect">
            <a:avLst/>
          </a:prstGeom>
          <a:noFill/>
          <a:ln w="9525">
            <a:noFill/>
            <a:miter lim="800000"/>
            <a:headEnd/>
            <a:tailEnd/>
          </a:ln>
          <a:effectLst/>
        </p:spPr>
        <p:txBody>
          <a:bodyPr>
            <a:spAutoFit/>
          </a:bodyPr>
          <a:lstStyle/>
          <a:p>
            <a:pPr algn="ctr">
              <a:spcBef>
                <a:spcPct val="50000"/>
              </a:spcBef>
            </a:pPr>
            <a:r>
              <a:rPr lang="en-US" sz="1000" b="1">
                <a:solidFill>
                  <a:schemeClr val="accent2"/>
                </a:solidFill>
              </a:rPr>
              <a:t>Sources of Referrals Since 1992</a:t>
            </a:r>
          </a:p>
        </p:txBody>
      </p:sp>
      <p:graphicFrame>
        <p:nvGraphicFramePr>
          <p:cNvPr id="26" name="Object 26"/>
          <p:cNvGraphicFramePr>
            <a:graphicFrameLocks noChangeAspect="1"/>
          </p:cNvGraphicFramePr>
          <p:nvPr/>
        </p:nvGraphicFramePr>
        <p:xfrm>
          <a:off x="50800" y="1543050"/>
          <a:ext cx="3327400" cy="234156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Object 27"/>
          <p:cNvGraphicFramePr>
            <a:graphicFrameLocks noChangeAspect="1"/>
          </p:cNvGraphicFramePr>
          <p:nvPr/>
        </p:nvGraphicFramePr>
        <p:xfrm>
          <a:off x="3530600" y="4114800"/>
          <a:ext cx="3327400" cy="2489200"/>
        </p:xfrm>
        <a:graphic>
          <a:graphicData uri="http://schemas.openxmlformats.org/drawingml/2006/chart">
            <c:chart xmlns:c="http://schemas.openxmlformats.org/drawingml/2006/chart" xmlns:r="http://schemas.openxmlformats.org/officeDocument/2006/relationships" r:id="rId7"/>
          </a:graphicData>
        </a:graphic>
      </p:graphicFrame>
      <p:sp>
        <p:nvSpPr>
          <p:cNvPr id="8222" name="Rectangle 30"/>
          <p:cNvSpPr>
            <a:spLocks noChangeArrowheads="1"/>
          </p:cNvSpPr>
          <p:nvPr/>
        </p:nvSpPr>
        <p:spPr bwMode="auto">
          <a:xfrm>
            <a:off x="0" y="4724400"/>
            <a:ext cx="3429000" cy="1803400"/>
          </a:xfrm>
          <a:prstGeom prst="rect">
            <a:avLst/>
          </a:prstGeom>
          <a:noFill/>
          <a:ln w="9525">
            <a:noFill/>
            <a:miter lim="800000"/>
            <a:headEnd/>
            <a:tailEnd/>
          </a:ln>
          <a:effectLst/>
        </p:spPr>
        <p:txBody>
          <a:bodyPr>
            <a:spAutoFit/>
          </a:bodyPr>
          <a:lstStyle/>
          <a:p>
            <a:pPr algn="ctr">
              <a:lnSpc>
                <a:spcPct val="80000"/>
              </a:lnSpc>
              <a:buFont typeface="Wingdings" pitchFamily="2" charset="2"/>
              <a:buNone/>
            </a:pPr>
            <a:r>
              <a:rPr lang="en-US" sz="1000" dirty="0">
                <a:solidFill>
                  <a:srgbClr val="000000"/>
                </a:solidFill>
                <a:cs typeface="Arial" charset="0"/>
              </a:rPr>
              <a:t>A Primary Presenting Problem area which best represents the participant is identified by the clinical team following the completion of the initial intake interview. </a:t>
            </a:r>
            <a:r>
              <a:rPr lang="en-US" sz="1000" dirty="0">
                <a:solidFill>
                  <a:srgbClr val="000000"/>
                </a:solidFill>
              </a:rPr>
              <a:t>In an effort to better understand the relevancy of this data, CPHP has removed cases that are “in process” or have not yet been assigned a primary presenting problem. Of the </a:t>
            </a:r>
            <a:r>
              <a:rPr lang="en-US" sz="1000" dirty="0" smtClean="0">
                <a:solidFill>
                  <a:srgbClr val="000000"/>
                </a:solidFill>
              </a:rPr>
              <a:t>169 </a:t>
            </a:r>
            <a:r>
              <a:rPr lang="en-US" sz="1000" dirty="0">
                <a:solidFill>
                  <a:srgbClr val="000000"/>
                </a:solidFill>
              </a:rPr>
              <a:t>New Referrals since serving the Physician Assistant population in 1992, </a:t>
            </a:r>
            <a:r>
              <a:rPr lang="en-US" sz="1000" dirty="0" smtClean="0">
                <a:solidFill>
                  <a:srgbClr val="000000"/>
                </a:solidFill>
              </a:rPr>
              <a:t>31 </a:t>
            </a:r>
            <a:r>
              <a:rPr lang="en-US" sz="1000" dirty="0">
                <a:solidFill>
                  <a:srgbClr val="000000"/>
                </a:solidFill>
              </a:rPr>
              <a:t>were in process at the time of this report, thus </a:t>
            </a:r>
            <a:r>
              <a:rPr lang="en-US" sz="1000" dirty="0" smtClean="0">
                <a:solidFill>
                  <a:srgbClr val="000000"/>
                </a:solidFill>
              </a:rPr>
              <a:t>138 </a:t>
            </a:r>
            <a:r>
              <a:rPr lang="en-US" sz="1000" dirty="0">
                <a:solidFill>
                  <a:srgbClr val="000000"/>
                </a:solidFill>
              </a:rPr>
              <a:t>were assigned a primary presenting problem.  </a:t>
            </a:r>
          </a:p>
          <a:p>
            <a:pPr algn="ctr">
              <a:lnSpc>
                <a:spcPct val="80000"/>
              </a:lnSpc>
              <a:buFont typeface="Wingdings" pitchFamily="2" charset="2"/>
              <a:buNone/>
            </a:pPr>
            <a:endParaRPr lang="en-US" sz="1000" dirty="0">
              <a:solidFill>
                <a:srgbClr val="000000"/>
              </a:solidFill>
            </a:endParaRPr>
          </a:p>
          <a:p>
            <a:pPr algn="ctr">
              <a:lnSpc>
                <a:spcPct val="80000"/>
              </a:lnSpc>
              <a:buFont typeface="Wingdings" pitchFamily="2" charset="2"/>
              <a:buNone/>
            </a:pPr>
            <a:r>
              <a:rPr lang="en-US" sz="1000" b="1" dirty="0">
                <a:solidFill>
                  <a:srgbClr val="000000"/>
                </a:solidFill>
              </a:rPr>
              <a:t>The two most common primary presenting problems among Physician Assistants were: Substance Abuse (</a:t>
            </a:r>
            <a:r>
              <a:rPr lang="en-US" sz="1000" b="1" dirty="0" smtClean="0">
                <a:solidFill>
                  <a:srgbClr val="000000"/>
                </a:solidFill>
              </a:rPr>
              <a:t>27.5%) </a:t>
            </a:r>
            <a:r>
              <a:rPr lang="en-US" sz="1000" b="1" dirty="0">
                <a:solidFill>
                  <a:srgbClr val="000000"/>
                </a:solidFill>
              </a:rPr>
              <a:t>and Psychiatric (</a:t>
            </a:r>
            <a:r>
              <a:rPr lang="en-US" sz="1000" b="1" dirty="0" smtClean="0">
                <a:solidFill>
                  <a:srgbClr val="000000"/>
                </a:solidFill>
              </a:rPr>
              <a:t>25%).</a:t>
            </a:r>
            <a:endParaRPr lang="en-US" sz="1000" b="1" dirty="0">
              <a:solidFill>
                <a:srgbClr val="000000"/>
              </a:solidFill>
            </a:endParaRPr>
          </a:p>
        </p:txBody>
      </p:sp>
      <p:sp>
        <p:nvSpPr>
          <p:cNvPr id="8223" name="Text Box 31"/>
          <p:cNvSpPr txBox="1">
            <a:spLocks noChangeArrowheads="1"/>
          </p:cNvSpPr>
          <p:nvPr/>
        </p:nvSpPr>
        <p:spPr bwMode="auto">
          <a:xfrm>
            <a:off x="76200" y="3657600"/>
            <a:ext cx="609600" cy="214313"/>
          </a:xfrm>
          <a:prstGeom prst="rect">
            <a:avLst/>
          </a:prstGeom>
          <a:noFill/>
          <a:ln w="9525">
            <a:noFill/>
            <a:miter lim="800000"/>
            <a:headEnd/>
            <a:tailEnd/>
          </a:ln>
          <a:effectLst/>
        </p:spPr>
        <p:txBody>
          <a:bodyPr>
            <a:spAutoFit/>
          </a:bodyPr>
          <a:lstStyle/>
          <a:p>
            <a:pPr>
              <a:spcBef>
                <a:spcPct val="50000"/>
              </a:spcBef>
            </a:pPr>
            <a:r>
              <a:rPr lang="en-US" sz="800" dirty="0" smtClean="0"/>
              <a:t>N=169</a:t>
            </a:r>
            <a:endParaRPr lang="en-US" sz="8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ChangeArrowheads="1"/>
          </p:cNvSpPr>
          <p:nvPr/>
        </p:nvSpPr>
        <p:spPr bwMode="auto">
          <a:xfrm>
            <a:off x="228600" y="304800"/>
            <a:ext cx="6324600" cy="1143000"/>
          </a:xfrm>
          <a:prstGeom prst="roundRect">
            <a:avLst>
              <a:gd name="adj" fmla="val 16667"/>
            </a:avLst>
          </a:prstGeom>
          <a:solidFill>
            <a:srgbClr val="008080"/>
          </a:solidFill>
          <a:ln w="9525">
            <a:solidFill>
              <a:schemeClr val="tx1"/>
            </a:solidFill>
            <a:round/>
            <a:headEnd/>
            <a:tailEnd/>
          </a:ln>
          <a:effectLst/>
        </p:spPr>
        <p:txBody>
          <a:bodyPr wrap="none" anchor="ctr"/>
          <a:lstStyle/>
          <a:p>
            <a:endParaRPr lang="en-US"/>
          </a:p>
        </p:txBody>
      </p:sp>
      <p:graphicFrame>
        <p:nvGraphicFramePr>
          <p:cNvPr id="12291" name="Object 3"/>
          <p:cNvGraphicFramePr>
            <a:graphicFrameLocks noChangeAspect="1"/>
          </p:cNvGraphicFramePr>
          <p:nvPr/>
        </p:nvGraphicFramePr>
        <p:xfrm>
          <a:off x="457200" y="457200"/>
          <a:ext cx="762000" cy="747713"/>
        </p:xfrm>
        <a:graphic>
          <a:graphicData uri="http://schemas.openxmlformats.org/presentationml/2006/ole">
            <p:oleObj spid="_x0000_s12291" name="Photo Editor Photo" r:id="rId4" imgW="6219048" imgH="3677163" progId="">
              <p:embed/>
            </p:oleObj>
          </a:graphicData>
        </a:graphic>
      </p:graphicFrame>
      <p:sp>
        <p:nvSpPr>
          <p:cNvPr id="12292" name="Rectangle 4"/>
          <p:cNvSpPr>
            <a:spLocks noChangeArrowheads="1"/>
          </p:cNvSpPr>
          <p:nvPr/>
        </p:nvSpPr>
        <p:spPr bwMode="auto">
          <a:xfrm>
            <a:off x="4225925" y="8564563"/>
            <a:ext cx="184150" cy="457200"/>
          </a:xfrm>
          <a:prstGeom prst="rect">
            <a:avLst/>
          </a:prstGeom>
          <a:noFill/>
          <a:ln w="9525">
            <a:noFill/>
            <a:miter lim="800000"/>
            <a:headEnd/>
            <a:tailEnd/>
          </a:ln>
          <a:effectLst/>
        </p:spPr>
        <p:txBody>
          <a:bodyPr wrap="none">
            <a:spAutoFit/>
          </a:bodyPr>
          <a:lstStyle/>
          <a:p>
            <a:endParaRPr lang="en-US" sz="2400"/>
          </a:p>
        </p:txBody>
      </p:sp>
      <p:sp>
        <p:nvSpPr>
          <p:cNvPr id="12293" name="Text Box 5"/>
          <p:cNvSpPr txBox="1">
            <a:spLocks noChangeArrowheads="1"/>
          </p:cNvSpPr>
          <p:nvPr/>
        </p:nvSpPr>
        <p:spPr bwMode="auto">
          <a:xfrm>
            <a:off x="3505200" y="6019800"/>
            <a:ext cx="2667000" cy="457200"/>
          </a:xfrm>
          <a:prstGeom prst="rect">
            <a:avLst/>
          </a:prstGeom>
          <a:noFill/>
          <a:ln w="9525">
            <a:noFill/>
            <a:miter lim="800000"/>
            <a:headEnd/>
            <a:tailEnd/>
          </a:ln>
          <a:effectLst/>
        </p:spPr>
        <p:txBody>
          <a:bodyPr>
            <a:spAutoFit/>
          </a:bodyPr>
          <a:lstStyle/>
          <a:p>
            <a:endParaRPr lang="en-US" sz="2400"/>
          </a:p>
        </p:txBody>
      </p:sp>
      <p:sp>
        <p:nvSpPr>
          <p:cNvPr id="12294" name="Text Box 6"/>
          <p:cNvSpPr txBox="1">
            <a:spLocks noChangeArrowheads="1"/>
          </p:cNvSpPr>
          <p:nvPr/>
        </p:nvSpPr>
        <p:spPr bwMode="auto">
          <a:xfrm>
            <a:off x="1371600" y="304800"/>
            <a:ext cx="5181600" cy="1358900"/>
          </a:xfrm>
          <a:prstGeom prst="rect">
            <a:avLst/>
          </a:prstGeom>
          <a:noFill/>
          <a:ln w="9525">
            <a:noFill/>
            <a:miter lim="800000"/>
            <a:headEnd/>
            <a:tailEnd/>
          </a:ln>
          <a:effectLst/>
        </p:spPr>
        <p:txBody>
          <a:bodyPr>
            <a:spAutoFit/>
          </a:bodyPr>
          <a:lstStyle/>
          <a:p>
            <a:pPr algn="ctr">
              <a:spcBef>
                <a:spcPct val="50000"/>
              </a:spcBef>
            </a:pPr>
            <a:r>
              <a:rPr lang="en-US" sz="2000">
                <a:solidFill>
                  <a:schemeClr val="bg1"/>
                </a:solidFill>
                <a:latin typeface="Cooper Black" pitchFamily="18" charset="0"/>
              </a:rPr>
              <a:t>Colorado Physician Health Program</a:t>
            </a:r>
          </a:p>
          <a:p>
            <a:pPr algn="ctr">
              <a:spcBef>
                <a:spcPct val="50000"/>
              </a:spcBef>
            </a:pPr>
            <a:r>
              <a:rPr lang="en-US" sz="1700" b="1">
                <a:solidFill>
                  <a:schemeClr val="bg1"/>
                </a:solidFill>
                <a:effectLst>
                  <a:outerShdw blurRad="38100" dist="38100" dir="2700000" algn="tl">
                    <a:srgbClr val="C0C0C0"/>
                  </a:outerShdw>
                </a:effectLst>
                <a:latin typeface="Castellar" pitchFamily="18" charset="0"/>
              </a:rPr>
              <a:t>New referral specifications</a:t>
            </a:r>
            <a:r>
              <a:rPr lang="en-US" b="1">
                <a:solidFill>
                  <a:schemeClr val="bg1"/>
                </a:solidFill>
                <a:latin typeface="Tempus Sans ITC" pitchFamily="82" charset="0"/>
              </a:rPr>
              <a:t> </a:t>
            </a:r>
          </a:p>
          <a:p>
            <a:pPr algn="ctr">
              <a:spcBef>
                <a:spcPct val="50000"/>
              </a:spcBef>
            </a:pPr>
            <a:r>
              <a:rPr lang="en-US" sz="1200" b="1">
                <a:solidFill>
                  <a:schemeClr val="bg1"/>
                </a:solidFill>
                <a:latin typeface="Tempus Sans ITC" pitchFamily="82" charset="0"/>
              </a:rPr>
              <a:t>History of Service 1992-2009</a:t>
            </a:r>
          </a:p>
          <a:p>
            <a:pPr>
              <a:spcBef>
                <a:spcPct val="50000"/>
              </a:spcBef>
            </a:pPr>
            <a:endParaRPr lang="en-US" sz="1200">
              <a:solidFill>
                <a:schemeClr val="bg1"/>
              </a:solidFill>
              <a:latin typeface="Cooper Black" pitchFamily="18" charset="0"/>
            </a:endParaRPr>
          </a:p>
        </p:txBody>
      </p:sp>
      <p:sp>
        <p:nvSpPr>
          <p:cNvPr id="12298" name="Line 10"/>
          <p:cNvSpPr>
            <a:spLocks noChangeShapeType="1"/>
          </p:cNvSpPr>
          <p:nvPr/>
        </p:nvSpPr>
        <p:spPr bwMode="auto">
          <a:xfrm>
            <a:off x="0" y="4114800"/>
            <a:ext cx="6858000" cy="0"/>
          </a:xfrm>
          <a:prstGeom prst="line">
            <a:avLst/>
          </a:prstGeom>
          <a:noFill/>
          <a:ln w="25400">
            <a:solidFill>
              <a:schemeClr val="accent2"/>
            </a:solidFill>
            <a:round/>
            <a:headEnd/>
            <a:tailEnd/>
          </a:ln>
          <a:effectLst/>
        </p:spPr>
        <p:txBody>
          <a:bodyPr/>
          <a:lstStyle/>
          <a:p>
            <a:endParaRPr lang="en-US"/>
          </a:p>
        </p:txBody>
      </p:sp>
      <p:sp>
        <p:nvSpPr>
          <p:cNvPr id="12300" name="Text Box 12"/>
          <p:cNvSpPr txBox="1">
            <a:spLocks noChangeArrowheads="1"/>
          </p:cNvSpPr>
          <p:nvPr/>
        </p:nvSpPr>
        <p:spPr bwMode="auto">
          <a:xfrm>
            <a:off x="6248400" y="8901113"/>
            <a:ext cx="609600" cy="242887"/>
          </a:xfrm>
          <a:prstGeom prst="rect">
            <a:avLst/>
          </a:prstGeom>
          <a:noFill/>
          <a:ln w="9525">
            <a:noFill/>
            <a:miter lim="800000"/>
            <a:headEnd/>
            <a:tailEnd/>
          </a:ln>
          <a:effectLst/>
        </p:spPr>
        <p:txBody>
          <a:bodyPr>
            <a:spAutoFit/>
          </a:bodyPr>
          <a:lstStyle/>
          <a:p>
            <a:pPr>
              <a:spcBef>
                <a:spcPct val="50000"/>
              </a:spcBef>
            </a:pPr>
            <a:r>
              <a:rPr lang="en-US" sz="1000"/>
              <a:t>4</a:t>
            </a:r>
          </a:p>
        </p:txBody>
      </p:sp>
      <p:sp>
        <p:nvSpPr>
          <p:cNvPr id="12301" name="Text Box 13"/>
          <p:cNvSpPr txBox="1">
            <a:spLocks noChangeArrowheads="1"/>
          </p:cNvSpPr>
          <p:nvPr/>
        </p:nvSpPr>
        <p:spPr bwMode="auto">
          <a:xfrm>
            <a:off x="0" y="6172200"/>
            <a:ext cx="3429000" cy="442913"/>
          </a:xfrm>
          <a:prstGeom prst="rect">
            <a:avLst/>
          </a:prstGeom>
          <a:noFill/>
          <a:ln w="9525">
            <a:noFill/>
            <a:miter lim="800000"/>
            <a:headEnd/>
            <a:tailEnd/>
          </a:ln>
          <a:effectLst/>
        </p:spPr>
        <p:txBody>
          <a:bodyPr>
            <a:spAutoFit/>
          </a:bodyPr>
          <a:lstStyle/>
          <a:p>
            <a:pPr algn="ctr">
              <a:lnSpc>
                <a:spcPct val="80000"/>
              </a:lnSpc>
            </a:pPr>
            <a:endParaRPr lang="en-US" sz="1000"/>
          </a:p>
          <a:p>
            <a:pPr>
              <a:spcBef>
                <a:spcPct val="50000"/>
              </a:spcBef>
            </a:pPr>
            <a:endParaRPr lang="en-US" sz="1000"/>
          </a:p>
        </p:txBody>
      </p:sp>
      <p:sp>
        <p:nvSpPr>
          <p:cNvPr id="12307" name="Rectangle 19"/>
          <p:cNvSpPr>
            <a:spLocks noChangeArrowheads="1"/>
          </p:cNvSpPr>
          <p:nvPr/>
        </p:nvSpPr>
        <p:spPr bwMode="auto">
          <a:xfrm>
            <a:off x="4191000" y="1447800"/>
            <a:ext cx="2667000" cy="2278063"/>
          </a:xfrm>
          <a:prstGeom prst="rect">
            <a:avLst/>
          </a:prstGeom>
          <a:noFill/>
          <a:ln w="9525">
            <a:noFill/>
            <a:miter lim="800000"/>
            <a:headEnd/>
            <a:tailEnd/>
          </a:ln>
          <a:effectLst/>
        </p:spPr>
        <p:txBody>
          <a:bodyPr>
            <a:spAutoFit/>
          </a:bodyPr>
          <a:lstStyle/>
          <a:p>
            <a:pPr algn="ctr"/>
            <a:r>
              <a:rPr lang="en-US"/>
              <a:t> </a:t>
            </a:r>
            <a:r>
              <a:rPr lang="en-US" sz="900"/>
              <a:t>Physician Assistant clients from 20 counties of residence throughout Colorado have been served.  CPHP services are available to Physician Assistants in every Colorado county and CPHP actively promotes services throughout the state.</a:t>
            </a:r>
          </a:p>
          <a:p>
            <a:pPr algn="ctr"/>
            <a:endParaRPr lang="en-US" sz="900"/>
          </a:p>
          <a:p>
            <a:pPr algn="ctr"/>
            <a:r>
              <a:rPr lang="en-US" sz="900"/>
              <a:t>  The majority of Physician Assistant clients have resided in Denver and Jefferson counties. These counties have a significant number of Physician Assistants to protect confidentiality.  </a:t>
            </a:r>
          </a:p>
          <a:p>
            <a:pPr algn="ctr"/>
            <a:endParaRPr lang="en-US" sz="900"/>
          </a:p>
          <a:p>
            <a:pPr algn="ctr"/>
            <a:r>
              <a:rPr lang="en-US" sz="900"/>
              <a:t>  The remaining counties of residence are not listed to protected the confidentiality of clients residing in those counties.</a:t>
            </a:r>
          </a:p>
        </p:txBody>
      </p:sp>
      <p:pic>
        <p:nvPicPr>
          <p:cNvPr id="12308" name="Picture 20" descr="Counties Map 3"/>
          <p:cNvPicPr>
            <a:picLocks noChangeAspect="1" noChangeArrowheads="1"/>
          </p:cNvPicPr>
          <p:nvPr/>
        </p:nvPicPr>
        <p:blipFill>
          <a:blip r:embed="rId5" cstate="print"/>
          <a:srcRect/>
          <a:stretch>
            <a:fillRect/>
          </a:stretch>
        </p:blipFill>
        <p:spPr bwMode="auto">
          <a:xfrm>
            <a:off x="152400" y="1524000"/>
            <a:ext cx="3429000" cy="2484438"/>
          </a:xfrm>
          <a:prstGeom prst="rect">
            <a:avLst/>
          </a:prstGeom>
          <a:noFill/>
        </p:spPr>
      </p:pic>
      <p:pic>
        <p:nvPicPr>
          <p:cNvPr id="12309" name="Picture 21" descr="dd01352_"/>
          <p:cNvPicPr>
            <a:picLocks noChangeAspect="1" noChangeArrowheads="1"/>
          </p:cNvPicPr>
          <p:nvPr/>
        </p:nvPicPr>
        <p:blipFill>
          <a:blip r:embed="rId6" cstate="print"/>
          <a:srcRect/>
          <a:stretch>
            <a:fillRect/>
          </a:stretch>
        </p:blipFill>
        <p:spPr bwMode="auto">
          <a:xfrm>
            <a:off x="3733800" y="2590800"/>
            <a:ext cx="361950" cy="533400"/>
          </a:xfrm>
          <a:prstGeom prst="rect">
            <a:avLst/>
          </a:prstGeom>
          <a:noFill/>
        </p:spPr>
      </p:pic>
      <p:sp>
        <p:nvSpPr>
          <p:cNvPr id="12310" name="Text Box 22"/>
          <p:cNvSpPr txBox="1">
            <a:spLocks noChangeArrowheads="1"/>
          </p:cNvSpPr>
          <p:nvPr/>
        </p:nvSpPr>
        <p:spPr bwMode="auto">
          <a:xfrm>
            <a:off x="3733800" y="2286000"/>
            <a:ext cx="304800" cy="274638"/>
          </a:xfrm>
          <a:prstGeom prst="rect">
            <a:avLst/>
          </a:prstGeom>
          <a:noFill/>
          <a:ln w="9525">
            <a:noFill/>
            <a:miter lim="800000"/>
            <a:headEnd/>
            <a:tailEnd/>
          </a:ln>
          <a:effectLst/>
        </p:spPr>
        <p:txBody>
          <a:bodyPr>
            <a:spAutoFit/>
          </a:bodyPr>
          <a:lstStyle/>
          <a:p>
            <a:pPr>
              <a:spcBef>
                <a:spcPct val="50000"/>
              </a:spcBef>
            </a:pPr>
            <a:r>
              <a:rPr lang="en-US" sz="1200" b="1"/>
              <a:t>N</a:t>
            </a:r>
          </a:p>
        </p:txBody>
      </p:sp>
      <p:sp>
        <p:nvSpPr>
          <p:cNvPr id="12311" name="Text Box 23"/>
          <p:cNvSpPr txBox="1">
            <a:spLocks noChangeArrowheads="1"/>
          </p:cNvSpPr>
          <p:nvPr/>
        </p:nvSpPr>
        <p:spPr bwMode="auto">
          <a:xfrm>
            <a:off x="381000" y="4191000"/>
            <a:ext cx="1676400" cy="304800"/>
          </a:xfrm>
          <a:prstGeom prst="rect">
            <a:avLst/>
          </a:prstGeom>
          <a:noFill/>
          <a:ln w="9525">
            <a:noFill/>
            <a:miter lim="800000"/>
            <a:headEnd/>
            <a:tailEnd/>
          </a:ln>
          <a:effectLst/>
        </p:spPr>
        <p:txBody>
          <a:bodyPr>
            <a:spAutoFit/>
          </a:bodyPr>
          <a:lstStyle/>
          <a:p>
            <a:pPr>
              <a:spcBef>
                <a:spcPct val="50000"/>
              </a:spcBef>
            </a:pPr>
            <a:r>
              <a:rPr lang="en-US" sz="1400" b="1">
                <a:solidFill>
                  <a:schemeClr val="accent2"/>
                </a:solidFill>
              </a:rPr>
              <a:t>CPHP SERVICES</a:t>
            </a:r>
          </a:p>
        </p:txBody>
      </p:sp>
      <p:sp>
        <p:nvSpPr>
          <p:cNvPr id="12312" name="Text Box 24"/>
          <p:cNvSpPr txBox="1">
            <a:spLocks noChangeArrowheads="1"/>
          </p:cNvSpPr>
          <p:nvPr/>
        </p:nvSpPr>
        <p:spPr bwMode="auto">
          <a:xfrm>
            <a:off x="-533400" y="4484688"/>
            <a:ext cx="2743200" cy="4816703"/>
          </a:xfrm>
          <a:prstGeom prst="rect">
            <a:avLst/>
          </a:prstGeom>
          <a:noFill/>
          <a:ln w="9525">
            <a:noFill/>
            <a:miter lim="800000"/>
            <a:headEnd/>
            <a:tailEnd/>
          </a:ln>
          <a:effectLst/>
        </p:spPr>
        <p:txBody>
          <a:bodyPr>
            <a:spAutoFit/>
          </a:bodyPr>
          <a:lstStyle/>
          <a:p>
            <a:pPr algn="r"/>
            <a:r>
              <a:rPr lang="en-US" sz="800" b="1" dirty="0">
                <a:solidFill>
                  <a:schemeClr val="hlink"/>
                </a:solidFill>
              </a:rPr>
              <a:t>Client Services</a:t>
            </a:r>
            <a:r>
              <a:rPr lang="en-US" sz="800" dirty="0">
                <a:solidFill>
                  <a:schemeClr val="hlink"/>
                </a:solidFill>
              </a:rPr>
              <a:t>:</a:t>
            </a:r>
          </a:p>
          <a:p>
            <a:pPr lvl="1" algn="r">
              <a:buFontTx/>
              <a:buChar char="•"/>
            </a:pPr>
            <a:r>
              <a:rPr lang="en-US" sz="800" dirty="0">
                <a:solidFill>
                  <a:schemeClr val="hlink"/>
                </a:solidFill>
              </a:rPr>
              <a:t>Assessment</a:t>
            </a:r>
          </a:p>
          <a:p>
            <a:pPr lvl="1" algn="r">
              <a:buFontTx/>
              <a:buChar char="•"/>
            </a:pPr>
            <a:r>
              <a:rPr lang="en-US" sz="800" dirty="0">
                <a:solidFill>
                  <a:schemeClr val="hlink"/>
                </a:solidFill>
              </a:rPr>
              <a:t>Treatment referral</a:t>
            </a:r>
          </a:p>
          <a:p>
            <a:pPr lvl="1" algn="r">
              <a:buFontTx/>
              <a:buChar char="•"/>
            </a:pPr>
            <a:r>
              <a:rPr lang="en-US" sz="800" dirty="0">
                <a:solidFill>
                  <a:schemeClr val="hlink"/>
                </a:solidFill>
              </a:rPr>
              <a:t>Monitoring and support</a:t>
            </a:r>
          </a:p>
          <a:p>
            <a:pPr lvl="1" algn="r">
              <a:buFontTx/>
              <a:buChar char="•"/>
            </a:pPr>
            <a:r>
              <a:rPr lang="en-US" sz="800" dirty="0">
                <a:solidFill>
                  <a:schemeClr val="hlink"/>
                </a:solidFill>
              </a:rPr>
              <a:t>Family support</a:t>
            </a:r>
          </a:p>
          <a:p>
            <a:pPr lvl="1" algn="r">
              <a:buFontTx/>
              <a:buChar char="•"/>
            </a:pPr>
            <a:r>
              <a:rPr lang="en-US" sz="800" dirty="0">
                <a:solidFill>
                  <a:schemeClr val="hlink"/>
                </a:solidFill>
              </a:rPr>
              <a:t>Documentation</a:t>
            </a:r>
          </a:p>
          <a:p>
            <a:pPr lvl="1" algn="r"/>
            <a:endParaRPr lang="en-US" sz="800" dirty="0">
              <a:solidFill>
                <a:schemeClr val="hlink"/>
              </a:solidFill>
            </a:endParaRPr>
          </a:p>
          <a:p>
            <a:pPr algn="r"/>
            <a:r>
              <a:rPr lang="en-US" sz="800" b="1" dirty="0">
                <a:solidFill>
                  <a:schemeClr val="hlink"/>
                </a:solidFill>
              </a:rPr>
              <a:t>Workplace and Referral Source Services</a:t>
            </a:r>
            <a:r>
              <a:rPr lang="en-US" sz="800" dirty="0">
                <a:solidFill>
                  <a:schemeClr val="hlink"/>
                </a:solidFill>
              </a:rPr>
              <a:t>:</a:t>
            </a:r>
          </a:p>
          <a:p>
            <a:pPr lvl="1" algn="r">
              <a:buFontTx/>
              <a:buChar char="•"/>
            </a:pPr>
            <a:r>
              <a:rPr lang="en-US" sz="800" dirty="0">
                <a:solidFill>
                  <a:schemeClr val="hlink"/>
                </a:solidFill>
              </a:rPr>
              <a:t>Consultation on identifying physicians who need assistance</a:t>
            </a:r>
          </a:p>
          <a:p>
            <a:pPr lvl="1" algn="r">
              <a:buFontTx/>
              <a:buChar char="•"/>
            </a:pPr>
            <a:r>
              <a:rPr lang="en-US" sz="800" dirty="0">
                <a:solidFill>
                  <a:schemeClr val="hlink"/>
                </a:solidFill>
              </a:rPr>
              <a:t>Consultation on making referrals</a:t>
            </a:r>
          </a:p>
          <a:p>
            <a:pPr lvl="1" algn="r">
              <a:buFontTx/>
              <a:buChar char="•"/>
            </a:pPr>
            <a:r>
              <a:rPr lang="en-US" sz="800" dirty="0">
                <a:solidFill>
                  <a:schemeClr val="hlink"/>
                </a:solidFill>
              </a:rPr>
              <a:t>Workplace consultations</a:t>
            </a:r>
          </a:p>
          <a:p>
            <a:pPr lvl="1" algn="r">
              <a:buFontTx/>
              <a:buChar char="•"/>
            </a:pPr>
            <a:r>
              <a:rPr lang="en-US" sz="800" dirty="0">
                <a:solidFill>
                  <a:schemeClr val="hlink"/>
                </a:solidFill>
              </a:rPr>
              <a:t>Educational presentations</a:t>
            </a:r>
          </a:p>
          <a:p>
            <a:pPr algn="r"/>
            <a:endParaRPr lang="en-US" sz="800" dirty="0">
              <a:solidFill>
                <a:schemeClr val="hlink"/>
              </a:solidFill>
            </a:endParaRPr>
          </a:p>
          <a:p>
            <a:pPr algn="r"/>
            <a:r>
              <a:rPr lang="en-US" sz="800" b="1" dirty="0">
                <a:solidFill>
                  <a:schemeClr val="hlink"/>
                </a:solidFill>
              </a:rPr>
              <a:t>Medical Community Services</a:t>
            </a:r>
            <a:r>
              <a:rPr lang="en-US" sz="800" dirty="0">
                <a:solidFill>
                  <a:schemeClr val="hlink"/>
                </a:solidFill>
              </a:rPr>
              <a:t>:</a:t>
            </a:r>
          </a:p>
          <a:p>
            <a:pPr lvl="1" algn="r">
              <a:buFontTx/>
              <a:buChar char="•"/>
            </a:pPr>
            <a:r>
              <a:rPr lang="en-US" sz="800" dirty="0">
                <a:solidFill>
                  <a:schemeClr val="hlink"/>
                </a:solidFill>
              </a:rPr>
              <a:t>Promote physician health awareness</a:t>
            </a:r>
          </a:p>
          <a:p>
            <a:pPr lvl="1" algn="r">
              <a:buFontTx/>
              <a:buChar char="•"/>
            </a:pPr>
            <a:r>
              <a:rPr lang="en-US" sz="800" dirty="0">
                <a:solidFill>
                  <a:schemeClr val="hlink"/>
                </a:solidFill>
              </a:rPr>
              <a:t>Educational presentations</a:t>
            </a:r>
          </a:p>
          <a:p>
            <a:pPr lvl="1" algn="r">
              <a:buFontTx/>
              <a:buChar char="•"/>
            </a:pPr>
            <a:r>
              <a:rPr lang="en-US" sz="800" dirty="0">
                <a:solidFill>
                  <a:schemeClr val="hlink"/>
                </a:solidFill>
              </a:rPr>
              <a:t>Partnership with organizations to meet special needs</a:t>
            </a:r>
          </a:p>
          <a:p>
            <a:pPr lvl="1" algn="r">
              <a:buFontTx/>
              <a:buChar char="•"/>
            </a:pPr>
            <a:r>
              <a:rPr lang="en-US" sz="800" dirty="0">
                <a:solidFill>
                  <a:schemeClr val="hlink"/>
                </a:solidFill>
              </a:rPr>
              <a:t>Develop meaningful research on physician health</a:t>
            </a:r>
          </a:p>
          <a:p>
            <a:pPr algn="r"/>
            <a:endParaRPr lang="en-US" sz="800" dirty="0">
              <a:solidFill>
                <a:schemeClr val="hlink"/>
              </a:solidFill>
            </a:endParaRPr>
          </a:p>
          <a:p>
            <a:pPr algn="r"/>
            <a:r>
              <a:rPr lang="en-US" sz="800" b="1" dirty="0">
                <a:solidFill>
                  <a:schemeClr val="hlink"/>
                </a:solidFill>
              </a:rPr>
              <a:t>Presentation Topics: </a:t>
            </a:r>
          </a:p>
          <a:p>
            <a:pPr lvl="1" algn="r">
              <a:buFontTx/>
              <a:buChar char="•"/>
            </a:pPr>
            <a:r>
              <a:rPr lang="en-US" sz="800" dirty="0">
                <a:solidFill>
                  <a:schemeClr val="hlink"/>
                </a:solidFill>
              </a:rPr>
              <a:t>Colorado Physician Health Program services</a:t>
            </a:r>
          </a:p>
          <a:p>
            <a:pPr lvl="1" algn="r">
              <a:buFontTx/>
              <a:buChar char="•"/>
            </a:pPr>
            <a:r>
              <a:rPr lang="en-US" sz="800" dirty="0">
                <a:solidFill>
                  <a:schemeClr val="hlink"/>
                </a:solidFill>
              </a:rPr>
              <a:t>Physician stress and stress management</a:t>
            </a:r>
          </a:p>
          <a:p>
            <a:pPr lvl="1" algn="r">
              <a:buFontTx/>
              <a:buChar char="•"/>
            </a:pPr>
            <a:r>
              <a:rPr lang="en-US" sz="800" dirty="0">
                <a:solidFill>
                  <a:schemeClr val="hlink"/>
                </a:solidFill>
              </a:rPr>
              <a:t>Substance abuse, addiction </a:t>
            </a:r>
          </a:p>
          <a:p>
            <a:pPr lvl="1" algn="r">
              <a:buFontTx/>
              <a:buChar char="•"/>
            </a:pPr>
            <a:r>
              <a:rPr lang="en-US" sz="800" dirty="0">
                <a:solidFill>
                  <a:schemeClr val="hlink"/>
                </a:solidFill>
              </a:rPr>
              <a:t>Professional boundaries </a:t>
            </a:r>
          </a:p>
          <a:p>
            <a:pPr lvl="1" algn="r">
              <a:buFontTx/>
              <a:buChar char="•"/>
            </a:pPr>
            <a:r>
              <a:rPr lang="en-US" sz="800" dirty="0">
                <a:solidFill>
                  <a:schemeClr val="hlink"/>
                </a:solidFill>
              </a:rPr>
              <a:t>Self-care and physician health issues</a:t>
            </a:r>
          </a:p>
          <a:p>
            <a:pPr lvl="1" algn="r">
              <a:buFontTx/>
              <a:buChar char="•"/>
            </a:pPr>
            <a:r>
              <a:rPr lang="en-US" sz="800" dirty="0">
                <a:solidFill>
                  <a:schemeClr val="hlink"/>
                </a:solidFill>
              </a:rPr>
              <a:t>Disruptive physician management </a:t>
            </a:r>
          </a:p>
          <a:p>
            <a:pPr lvl="1" algn="r">
              <a:buFontTx/>
              <a:buChar char="•"/>
            </a:pPr>
            <a:r>
              <a:rPr lang="en-US" sz="800" dirty="0">
                <a:solidFill>
                  <a:schemeClr val="hlink"/>
                </a:solidFill>
              </a:rPr>
              <a:t>Women in medicine</a:t>
            </a:r>
          </a:p>
          <a:p>
            <a:pPr lvl="1" algn="r">
              <a:buFontTx/>
              <a:buChar char="•"/>
            </a:pPr>
            <a:r>
              <a:rPr lang="en-US" sz="800" dirty="0">
                <a:solidFill>
                  <a:schemeClr val="hlink"/>
                </a:solidFill>
              </a:rPr>
              <a:t>Physicians in relationships and families</a:t>
            </a:r>
          </a:p>
          <a:p>
            <a:pPr lvl="1" algn="r">
              <a:buFontTx/>
              <a:buChar char="•"/>
            </a:pPr>
            <a:r>
              <a:rPr lang="en-US" sz="800" dirty="0">
                <a:solidFill>
                  <a:schemeClr val="hlink"/>
                </a:solidFill>
              </a:rPr>
              <a:t>Physician depression and suicide</a:t>
            </a:r>
          </a:p>
          <a:p>
            <a:pPr lvl="1" algn="r">
              <a:buFontTx/>
              <a:buChar char="•"/>
            </a:pPr>
            <a:r>
              <a:rPr lang="en-US" sz="800" dirty="0">
                <a:solidFill>
                  <a:schemeClr val="hlink"/>
                </a:solidFill>
              </a:rPr>
              <a:t>Occupational hazards of </a:t>
            </a:r>
            <a:r>
              <a:rPr lang="en-US" sz="800" dirty="0" smtClean="0">
                <a:solidFill>
                  <a:schemeClr val="hlink"/>
                </a:solidFill>
              </a:rPr>
              <a:t>physicians</a:t>
            </a:r>
          </a:p>
          <a:p>
            <a:pPr lvl="1" algn="r">
              <a:buFontTx/>
              <a:buChar char="•"/>
            </a:pPr>
            <a:r>
              <a:rPr lang="en-US" sz="800" dirty="0" smtClean="0">
                <a:solidFill>
                  <a:schemeClr val="hlink"/>
                </a:solidFill>
              </a:rPr>
              <a:t>Medical Marijuana</a:t>
            </a:r>
            <a:endParaRPr lang="en-US" sz="800" dirty="0">
              <a:solidFill>
                <a:schemeClr val="hlink"/>
              </a:solidFill>
            </a:endParaRPr>
          </a:p>
          <a:p>
            <a:pPr algn="r"/>
            <a:endParaRPr lang="en-US" sz="1000" dirty="0">
              <a:solidFill>
                <a:schemeClr val="hlink"/>
              </a:solidFill>
            </a:endParaRPr>
          </a:p>
          <a:p>
            <a:endParaRPr lang="en-US" sz="1000" b="1" dirty="0">
              <a:solidFill>
                <a:srgbClr val="000000"/>
              </a:solidFill>
            </a:endParaRPr>
          </a:p>
          <a:p>
            <a:pPr algn="r">
              <a:spcBef>
                <a:spcPct val="50000"/>
              </a:spcBef>
            </a:pPr>
            <a:endParaRPr lang="en-US" sz="1000" dirty="0"/>
          </a:p>
        </p:txBody>
      </p:sp>
      <p:sp>
        <p:nvSpPr>
          <p:cNvPr id="12313" name="Line 25"/>
          <p:cNvSpPr>
            <a:spLocks noChangeShapeType="1"/>
          </p:cNvSpPr>
          <p:nvPr/>
        </p:nvSpPr>
        <p:spPr bwMode="auto">
          <a:xfrm>
            <a:off x="2209800" y="4114800"/>
            <a:ext cx="0" cy="5029200"/>
          </a:xfrm>
          <a:prstGeom prst="line">
            <a:avLst/>
          </a:prstGeom>
          <a:noFill/>
          <a:ln w="25400">
            <a:solidFill>
              <a:schemeClr val="accent2"/>
            </a:solidFill>
            <a:round/>
            <a:headEnd/>
            <a:tailEnd/>
          </a:ln>
          <a:effectLst/>
        </p:spPr>
        <p:txBody>
          <a:bodyPr/>
          <a:lstStyle/>
          <a:p>
            <a:endParaRPr lang="en-US"/>
          </a:p>
        </p:txBody>
      </p:sp>
      <p:sp>
        <p:nvSpPr>
          <p:cNvPr id="12314" name="Rectangle 26"/>
          <p:cNvSpPr>
            <a:spLocks noChangeArrowheads="1"/>
          </p:cNvSpPr>
          <p:nvPr/>
        </p:nvSpPr>
        <p:spPr bwMode="auto">
          <a:xfrm>
            <a:off x="2590800" y="7496175"/>
            <a:ext cx="1447800" cy="1647825"/>
          </a:xfrm>
          <a:prstGeom prst="rect">
            <a:avLst/>
          </a:prstGeom>
          <a:gradFill rotWithShape="1">
            <a:gsLst>
              <a:gs pos="0">
                <a:srgbClr val="008080">
                  <a:gamma/>
                  <a:tint val="27451"/>
                  <a:invGamma/>
                </a:srgbClr>
              </a:gs>
              <a:gs pos="100000">
                <a:srgbClr val="008080"/>
              </a:gs>
            </a:gsLst>
            <a:lin ang="18900000" scaled="1"/>
          </a:gradFill>
          <a:ln w="19050">
            <a:solidFill>
              <a:schemeClr val="tx1"/>
            </a:solidFill>
            <a:miter lim="800000"/>
            <a:headEnd/>
            <a:tailEnd/>
          </a:ln>
          <a:effectLst/>
        </p:spPr>
        <p:txBody>
          <a:bodyPr tIns="223767" bIns="61893" anchor="ctr">
            <a:spAutoFit/>
          </a:bodyPr>
          <a:lstStyle/>
          <a:p>
            <a:pPr algn="ctr"/>
            <a:r>
              <a:rPr lang="en-US" sz="1000" b="1"/>
              <a:t>Address:</a:t>
            </a:r>
          </a:p>
          <a:p>
            <a:pPr algn="ctr"/>
            <a:r>
              <a:rPr lang="en-US" sz="800">
                <a:solidFill>
                  <a:schemeClr val="accent2"/>
                </a:solidFill>
              </a:rPr>
              <a:t>899 Logan St., Suite 410</a:t>
            </a:r>
            <a:br>
              <a:rPr lang="en-US" sz="800">
                <a:solidFill>
                  <a:schemeClr val="accent2"/>
                </a:solidFill>
              </a:rPr>
            </a:br>
            <a:r>
              <a:rPr lang="en-US" sz="800">
                <a:solidFill>
                  <a:schemeClr val="accent2"/>
                </a:solidFill>
              </a:rPr>
              <a:t>Denver, CO 80203</a:t>
            </a:r>
            <a:br>
              <a:rPr lang="en-US" sz="800">
                <a:solidFill>
                  <a:schemeClr val="accent2"/>
                </a:solidFill>
              </a:rPr>
            </a:br>
            <a:r>
              <a:rPr lang="en-US" sz="800">
                <a:solidFill>
                  <a:schemeClr val="accent2"/>
                </a:solidFill>
              </a:rPr>
              <a:t>Phone: 303-860-0122</a:t>
            </a:r>
            <a:br>
              <a:rPr lang="en-US" sz="800">
                <a:solidFill>
                  <a:schemeClr val="accent2"/>
                </a:solidFill>
              </a:rPr>
            </a:br>
            <a:r>
              <a:rPr lang="en-US" sz="800">
                <a:solidFill>
                  <a:schemeClr val="accent2"/>
                </a:solidFill>
              </a:rPr>
              <a:t>Fax:      303-860-7426</a:t>
            </a:r>
            <a:endParaRPr lang="en-US" sz="800" b="1">
              <a:solidFill>
                <a:schemeClr val="accent2"/>
              </a:solidFill>
            </a:endParaRPr>
          </a:p>
          <a:p>
            <a:pPr algn="ctr">
              <a:spcBef>
                <a:spcPct val="50000"/>
              </a:spcBef>
            </a:pPr>
            <a:r>
              <a:rPr lang="en-US" sz="1000">
                <a:solidFill>
                  <a:schemeClr val="accent2"/>
                </a:solidFill>
                <a:hlinkClick r:id="rId7"/>
              </a:rPr>
              <a:t>www.cphp.org</a:t>
            </a:r>
            <a:endParaRPr lang="en-US" sz="1000">
              <a:solidFill>
                <a:schemeClr val="accent2"/>
              </a:solidFill>
            </a:endParaRPr>
          </a:p>
          <a:p>
            <a:pPr algn="ctr">
              <a:spcBef>
                <a:spcPct val="50000"/>
              </a:spcBef>
            </a:pPr>
            <a:r>
              <a:rPr lang="en-US" sz="1000" b="1"/>
              <a:t>Office Hours:</a:t>
            </a:r>
          </a:p>
          <a:p>
            <a:pPr algn="ctr"/>
            <a:r>
              <a:rPr lang="en-US" sz="800">
                <a:solidFill>
                  <a:schemeClr val="accent2"/>
                </a:solidFill>
              </a:rPr>
              <a:t>Monday – Friday</a:t>
            </a:r>
            <a:br>
              <a:rPr lang="en-US" sz="800">
                <a:solidFill>
                  <a:schemeClr val="accent2"/>
                </a:solidFill>
              </a:rPr>
            </a:br>
            <a:r>
              <a:rPr lang="en-US" sz="800">
                <a:solidFill>
                  <a:schemeClr val="accent2"/>
                </a:solidFill>
              </a:rPr>
              <a:t>8:30 a.m. – 4:30 p.m.</a:t>
            </a:r>
          </a:p>
        </p:txBody>
      </p:sp>
      <p:sp>
        <p:nvSpPr>
          <p:cNvPr id="12316" name="Line 28"/>
          <p:cNvSpPr>
            <a:spLocks noChangeShapeType="1"/>
          </p:cNvSpPr>
          <p:nvPr/>
        </p:nvSpPr>
        <p:spPr bwMode="auto">
          <a:xfrm>
            <a:off x="4267200" y="4114800"/>
            <a:ext cx="0" cy="5029200"/>
          </a:xfrm>
          <a:prstGeom prst="line">
            <a:avLst/>
          </a:prstGeom>
          <a:noFill/>
          <a:ln w="25400">
            <a:solidFill>
              <a:schemeClr val="accent2"/>
            </a:solidFill>
            <a:round/>
            <a:headEnd/>
            <a:tailEnd/>
          </a:ln>
          <a:effectLst/>
        </p:spPr>
        <p:txBody>
          <a:bodyPr/>
          <a:lstStyle/>
          <a:p>
            <a:endParaRPr lang="en-US"/>
          </a:p>
        </p:txBody>
      </p:sp>
      <p:sp>
        <p:nvSpPr>
          <p:cNvPr id="12317" name="Text Box 29"/>
          <p:cNvSpPr txBox="1">
            <a:spLocks noChangeArrowheads="1"/>
          </p:cNvSpPr>
          <p:nvPr/>
        </p:nvSpPr>
        <p:spPr bwMode="auto">
          <a:xfrm>
            <a:off x="4419600" y="4191000"/>
            <a:ext cx="2438400" cy="4539704"/>
          </a:xfrm>
          <a:prstGeom prst="rect">
            <a:avLst/>
          </a:prstGeom>
          <a:noFill/>
          <a:ln w="19050">
            <a:solidFill>
              <a:schemeClr val="tx1"/>
            </a:solidFill>
            <a:miter lim="800000"/>
            <a:headEnd/>
            <a:tailEnd/>
          </a:ln>
          <a:effectLst/>
        </p:spPr>
        <p:txBody>
          <a:bodyPr>
            <a:spAutoFit/>
          </a:bodyPr>
          <a:lstStyle/>
          <a:p>
            <a:pPr algn="ctr">
              <a:spcBef>
                <a:spcPct val="50000"/>
              </a:spcBef>
            </a:pPr>
            <a:r>
              <a:rPr lang="en-US" sz="1000" b="1" u="sng" dirty="0">
                <a:solidFill>
                  <a:schemeClr val="hlink"/>
                </a:solidFill>
              </a:rPr>
              <a:t>Medical/Associate Directors</a:t>
            </a:r>
            <a:r>
              <a:rPr lang="en-US" sz="700" dirty="0">
                <a:solidFill>
                  <a:srgbClr val="000000"/>
                </a:solidFill>
              </a:rPr>
              <a:t> </a:t>
            </a:r>
          </a:p>
          <a:p>
            <a:pPr algn="ctr">
              <a:spcBef>
                <a:spcPct val="50000"/>
              </a:spcBef>
            </a:pPr>
            <a:r>
              <a:rPr lang="en-US" sz="800" dirty="0">
                <a:solidFill>
                  <a:srgbClr val="000000"/>
                </a:solidFill>
              </a:rPr>
              <a:t>Medical Director</a:t>
            </a:r>
          </a:p>
          <a:p>
            <a:pPr algn="ctr">
              <a:spcBef>
                <a:spcPct val="50000"/>
              </a:spcBef>
            </a:pPr>
            <a:r>
              <a:rPr lang="en-US" sz="800" b="1" dirty="0">
                <a:solidFill>
                  <a:srgbClr val="000000"/>
                </a:solidFill>
              </a:rPr>
              <a:t>Doris C Gundersen, MD</a:t>
            </a:r>
          </a:p>
          <a:p>
            <a:pPr algn="ctr">
              <a:spcBef>
                <a:spcPct val="50000"/>
              </a:spcBef>
            </a:pPr>
            <a:r>
              <a:rPr lang="en-US" sz="800" dirty="0" smtClean="0">
                <a:solidFill>
                  <a:srgbClr val="000000"/>
                </a:solidFill>
              </a:rPr>
              <a:t>Medical Director Emeritus</a:t>
            </a:r>
          </a:p>
          <a:p>
            <a:pPr algn="ctr">
              <a:spcBef>
                <a:spcPct val="50000"/>
              </a:spcBef>
            </a:pPr>
            <a:r>
              <a:rPr lang="en-US" sz="800" b="1" dirty="0" smtClean="0">
                <a:solidFill>
                  <a:srgbClr val="000000"/>
                </a:solidFill>
              </a:rPr>
              <a:t>Michael Gendel, MD</a:t>
            </a:r>
          </a:p>
          <a:p>
            <a:pPr algn="ctr">
              <a:spcBef>
                <a:spcPct val="50000"/>
              </a:spcBef>
            </a:pPr>
            <a:r>
              <a:rPr lang="en-US" sz="800" dirty="0" smtClean="0">
                <a:solidFill>
                  <a:srgbClr val="000000"/>
                </a:solidFill>
              </a:rPr>
              <a:t>Associate </a:t>
            </a:r>
            <a:r>
              <a:rPr lang="en-US" sz="800" dirty="0">
                <a:solidFill>
                  <a:srgbClr val="000000"/>
                </a:solidFill>
              </a:rPr>
              <a:t>Medical Directors</a:t>
            </a:r>
          </a:p>
          <a:p>
            <a:pPr algn="ctr">
              <a:spcBef>
                <a:spcPct val="50000"/>
              </a:spcBef>
            </a:pPr>
            <a:r>
              <a:rPr lang="en-US" sz="800" b="1" dirty="0">
                <a:solidFill>
                  <a:srgbClr val="000000"/>
                </a:solidFill>
              </a:rPr>
              <a:t>Mary Ellen Caiati, MD</a:t>
            </a:r>
          </a:p>
          <a:p>
            <a:pPr algn="ctr">
              <a:spcBef>
                <a:spcPct val="50000"/>
              </a:spcBef>
            </a:pPr>
            <a:r>
              <a:rPr lang="en-US" sz="800" b="1" dirty="0" smtClean="0">
                <a:solidFill>
                  <a:srgbClr val="000000"/>
                </a:solidFill>
              </a:rPr>
              <a:t>Scott </a:t>
            </a:r>
            <a:r>
              <a:rPr lang="en-US" sz="800" b="1" dirty="0">
                <a:solidFill>
                  <a:srgbClr val="000000"/>
                </a:solidFill>
              </a:rPr>
              <a:t>H. Humphreys, MD</a:t>
            </a:r>
          </a:p>
          <a:p>
            <a:pPr algn="ctr">
              <a:spcBef>
                <a:spcPct val="50000"/>
              </a:spcBef>
            </a:pPr>
            <a:r>
              <a:rPr lang="en-US" sz="800" b="1" dirty="0">
                <a:solidFill>
                  <a:srgbClr val="000000"/>
                </a:solidFill>
              </a:rPr>
              <a:t>Jay H. Shore, MD</a:t>
            </a:r>
          </a:p>
          <a:p>
            <a:pPr algn="ctr">
              <a:spcBef>
                <a:spcPct val="50000"/>
              </a:spcBef>
            </a:pPr>
            <a:r>
              <a:rPr lang="en-US" sz="800" b="1" dirty="0">
                <a:solidFill>
                  <a:srgbClr val="000000"/>
                </a:solidFill>
              </a:rPr>
              <a:t>Michael S. Sturges, MD</a:t>
            </a:r>
          </a:p>
          <a:p>
            <a:pPr algn="ctr">
              <a:spcBef>
                <a:spcPct val="50000"/>
              </a:spcBef>
            </a:pPr>
            <a:r>
              <a:rPr lang="en-US" sz="800" b="1" dirty="0">
                <a:solidFill>
                  <a:srgbClr val="000000"/>
                </a:solidFill>
              </a:rPr>
              <a:t>Elizabeth Stuyt, MD</a:t>
            </a:r>
          </a:p>
          <a:p>
            <a:pPr algn="ctr">
              <a:spcBef>
                <a:spcPct val="50000"/>
              </a:spcBef>
            </a:pPr>
            <a:r>
              <a:rPr lang="en-US" sz="1000" b="1" u="sng" dirty="0" smtClean="0">
                <a:solidFill>
                  <a:schemeClr val="hlink"/>
                </a:solidFill>
              </a:rPr>
              <a:t>Staff</a:t>
            </a:r>
            <a:endParaRPr lang="en-US" sz="1000" b="1" u="sng" dirty="0">
              <a:solidFill>
                <a:schemeClr val="hlink"/>
              </a:solidFill>
            </a:endParaRPr>
          </a:p>
          <a:p>
            <a:pPr algn="ctr">
              <a:spcBef>
                <a:spcPct val="50000"/>
              </a:spcBef>
            </a:pPr>
            <a:r>
              <a:rPr lang="en-US" sz="800" dirty="0">
                <a:solidFill>
                  <a:srgbClr val="000000"/>
                </a:solidFill>
              </a:rPr>
              <a:t>Executive Director-</a:t>
            </a:r>
            <a:r>
              <a:rPr lang="en-US" sz="800" b="1" dirty="0">
                <a:solidFill>
                  <a:srgbClr val="000000"/>
                </a:solidFill>
              </a:rPr>
              <a:t>Sarah R. Early, </a:t>
            </a:r>
            <a:r>
              <a:rPr lang="en-US" sz="800" b="1" dirty="0" err="1">
                <a:solidFill>
                  <a:srgbClr val="000000"/>
                </a:solidFill>
              </a:rPr>
              <a:t>Psy.D</a:t>
            </a:r>
            <a:endParaRPr lang="en-US" sz="800" dirty="0">
              <a:solidFill>
                <a:srgbClr val="000000"/>
              </a:solidFill>
            </a:endParaRPr>
          </a:p>
          <a:p>
            <a:pPr algn="ctr">
              <a:spcBef>
                <a:spcPct val="50000"/>
              </a:spcBef>
            </a:pPr>
            <a:r>
              <a:rPr lang="en-US" sz="800" dirty="0">
                <a:solidFill>
                  <a:srgbClr val="000000"/>
                </a:solidFill>
              </a:rPr>
              <a:t>Director of Clinical Services-</a:t>
            </a:r>
            <a:r>
              <a:rPr lang="en-US" sz="800" b="1" dirty="0">
                <a:solidFill>
                  <a:srgbClr val="000000"/>
                </a:solidFill>
              </a:rPr>
              <a:t>Cae Allison, LCSW</a:t>
            </a:r>
          </a:p>
          <a:p>
            <a:pPr algn="ctr">
              <a:spcBef>
                <a:spcPct val="50000"/>
              </a:spcBef>
            </a:pPr>
            <a:r>
              <a:rPr lang="en-US" sz="800" dirty="0" smtClean="0">
                <a:solidFill>
                  <a:srgbClr val="000000"/>
                </a:solidFill>
              </a:rPr>
              <a:t>Receptionist- </a:t>
            </a:r>
            <a:r>
              <a:rPr lang="en-US" sz="800" b="1" dirty="0" smtClean="0">
                <a:solidFill>
                  <a:srgbClr val="000000"/>
                </a:solidFill>
              </a:rPr>
              <a:t>Julie Fisher</a:t>
            </a:r>
            <a:endParaRPr lang="en-US" sz="800" b="1" dirty="0">
              <a:solidFill>
                <a:srgbClr val="000000"/>
              </a:solidFill>
            </a:endParaRPr>
          </a:p>
          <a:p>
            <a:pPr algn="ctr">
              <a:spcBef>
                <a:spcPct val="50000"/>
              </a:spcBef>
            </a:pPr>
            <a:r>
              <a:rPr lang="en-US" sz="800" dirty="0" smtClean="0">
                <a:solidFill>
                  <a:srgbClr val="000000"/>
                </a:solidFill>
              </a:rPr>
              <a:t>Clinician</a:t>
            </a:r>
            <a:r>
              <a:rPr lang="en-US" sz="800" b="1" dirty="0" smtClean="0">
                <a:solidFill>
                  <a:srgbClr val="000000"/>
                </a:solidFill>
              </a:rPr>
              <a:t>-</a:t>
            </a:r>
            <a:r>
              <a:rPr lang="en-US" sz="800" b="1" dirty="0" smtClean="0"/>
              <a:t>Cindy Hudson, MA, CACIII </a:t>
            </a:r>
            <a:endParaRPr lang="en-US" sz="800" b="1" dirty="0">
              <a:solidFill>
                <a:srgbClr val="000000"/>
              </a:solidFill>
            </a:endParaRPr>
          </a:p>
          <a:p>
            <a:pPr algn="ctr">
              <a:spcBef>
                <a:spcPct val="50000"/>
              </a:spcBef>
            </a:pPr>
            <a:r>
              <a:rPr lang="en-US" sz="800" smtClean="0">
                <a:solidFill>
                  <a:srgbClr val="000000"/>
                </a:solidFill>
              </a:rPr>
              <a:t>Clinician-</a:t>
            </a:r>
            <a:r>
              <a:rPr lang="en-US" sz="800" b="1" smtClean="0">
                <a:solidFill>
                  <a:srgbClr val="000000"/>
                </a:solidFill>
              </a:rPr>
              <a:t>Lynne Klaus, LCSW, CACIII</a:t>
            </a:r>
          </a:p>
          <a:p>
            <a:pPr algn="ctr">
              <a:spcBef>
                <a:spcPct val="50000"/>
              </a:spcBef>
            </a:pPr>
            <a:r>
              <a:rPr lang="en-US" sz="800" smtClean="0">
                <a:solidFill>
                  <a:srgbClr val="000000"/>
                </a:solidFill>
              </a:rPr>
              <a:t>Clinician</a:t>
            </a:r>
            <a:r>
              <a:rPr lang="en-US" sz="800" b="1" smtClean="0">
                <a:solidFill>
                  <a:srgbClr val="000000"/>
                </a:solidFill>
              </a:rPr>
              <a:t>-Sally </a:t>
            </a:r>
            <a:r>
              <a:rPr lang="en-US" sz="800" b="1" dirty="0">
                <a:solidFill>
                  <a:srgbClr val="000000"/>
                </a:solidFill>
              </a:rPr>
              <a:t>Moody, MSW, </a:t>
            </a:r>
            <a:r>
              <a:rPr lang="en-US" sz="800" b="1" dirty="0" smtClean="0">
                <a:solidFill>
                  <a:srgbClr val="000000"/>
                </a:solidFill>
              </a:rPr>
              <a:t>LCSW</a:t>
            </a:r>
          </a:p>
          <a:p>
            <a:pPr algn="ctr">
              <a:spcBef>
                <a:spcPct val="50000"/>
              </a:spcBef>
            </a:pPr>
            <a:r>
              <a:rPr lang="en-US" sz="800" dirty="0" smtClean="0">
                <a:solidFill>
                  <a:srgbClr val="000000"/>
                </a:solidFill>
              </a:rPr>
              <a:t>Compliance </a:t>
            </a:r>
            <a:r>
              <a:rPr lang="en-US" sz="800" dirty="0">
                <a:solidFill>
                  <a:srgbClr val="000000"/>
                </a:solidFill>
              </a:rPr>
              <a:t>Coordinator -</a:t>
            </a:r>
            <a:r>
              <a:rPr lang="en-US" sz="800" b="1" dirty="0">
                <a:solidFill>
                  <a:srgbClr val="000000"/>
                </a:solidFill>
              </a:rPr>
              <a:t>Joyce Muniz</a:t>
            </a:r>
            <a:r>
              <a:rPr lang="en-US" sz="800" dirty="0">
                <a:solidFill>
                  <a:srgbClr val="000000"/>
                </a:solidFill>
              </a:rPr>
              <a:t> </a:t>
            </a:r>
          </a:p>
          <a:p>
            <a:pPr algn="ctr">
              <a:spcBef>
                <a:spcPct val="50000"/>
              </a:spcBef>
            </a:pPr>
            <a:r>
              <a:rPr lang="en-US" sz="800" dirty="0">
                <a:solidFill>
                  <a:srgbClr val="000000"/>
                </a:solidFill>
              </a:rPr>
              <a:t>Executive Assistant- </a:t>
            </a:r>
            <a:r>
              <a:rPr lang="en-US" sz="800" b="1" dirty="0">
                <a:solidFill>
                  <a:srgbClr val="000000"/>
                </a:solidFill>
              </a:rPr>
              <a:t>Amanda </a:t>
            </a:r>
            <a:r>
              <a:rPr lang="en-US" sz="800" b="1" dirty="0" smtClean="0">
                <a:solidFill>
                  <a:srgbClr val="000000"/>
                </a:solidFill>
              </a:rPr>
              <a:t>Parry</a:t>
            </a:r>
          </a:p>
          <a:p>
            <a:pPr algn="ctr">
              <a:spcBef>
                <a:spcPct val="50000"/>
              </a:spcBef>
            </a:pPr>
            <a:r>
              <a:rPr lang="en-US" sz="800" dirty="0" smtClean="0">
                <a:solidFill>
                  <a:srgbClr val="000000"/>
                </a:solidFill>
              </a:rPr>
              <a:t>Finance Manager-</a:t>
            </a:r>
            <a:r>
              <a:rPr lang="en-US" sz="800" b="1" dirty="0" smtClean="0">
                <a:solidFill>
                  <a:srgbClr val="000000"/>
                </a:solidFill>
              </a:rPr>
              <a:t>Denny</a:t>
            </a:r>
            <a:r>
              <a:rPr lang="en-US" sz="800" dirty="0" smtClean="0">
                <a:solidFill>
                  <a:srgbClr val="000000"/>
                </a:solidFill>
              </a:rPr>
              <a:t> </a:t>
            </a:r>
            <a:r>
              <a:rPr lang="en-US" sz="800" b="1" dirty="0" smtClean="0">
                <a:solidFill>
                  <a:srgbClr val="000000"/>
                </a:solidFill>
              </a:rPr>
              <a:t>Smith, CPA</a:t>
            </a:r>
          </a:p>
          <a:p>
            <a:pPr algn="ctr">
              <a:spcBef>
                <a:spcPct val="50000"/>
              </a:spcBef>
            </a:pPr>
            <a:r>
              <a:rPr lang="en-US" sz="800" dirty="0" smtClean="0">
                <a:solidFill>
                  <a:srgbClr val="000000"/>
                </a:solidFill>
              </a:rPr>
              <a:t>Clinician</a:t>
            </a:r>
            <a:r>
              <a:rPr lang="en-US" sz="800" b="1" dirty="0" smtClean="0">
                <a:solidFill>
                  <a:srgbClr val="000000"/>
                </a:solidFill>
              </a:rPr>
              <a:t>-</a:t>
            </a:r>
            <a:r>
              <a:rPr lang="en-US" sz="800" b="1" dirty="0" smtClean="0"/>
              <a:t>Dwayne Spinler, MS, LPC, NCC, MAC</a:t>
            </a:r>
            <a:endParaRPr lang="en-US" sz="800" b="1" dirty="0" smtClean="0">
              <a:solidFill>
                <a:srgbClr val="000000"/>
              </a:solidFill>
            </a:endParaRPr>
          </a:p>
          <a:p>
            <a:pPr algn="ctr">
              <a:spcBef>
                <a:spcPct val="50000"/>
              </a:spcBef>
            </a:pPr>
            <a:r>
              <a:rPr lang="en-US" sz="800" dirty="0" smtClean="0">
                <a:solidFill>
                  <a:srgbClr val="000000"/>
                </a:solidFill>
              </a:rPr>
              <a:t>Administrative </a:t>
            </a:r>
            <a:r>
              <a:rPr lang="en-US" sz="800" dirty="0">
                <a:solidFill>
                  <a:srgbClr val="000000"/>
                </a:solidFill>
              </a:rPr>
              <a:t>Assistant-</a:t>
            </a:r>
            <a:r>
              <a:rPr lang="en-US" sz="800" b="1" dirty="0">
                <a:solidFill>
                  <a:srgbClr val="000000"/>
                </a:solidFill>
              </a:rPr>
              <a:t>Tracy Sue Walters</a:t>
            </a:r>
          </a:p>
          <a:p>
            <a:pPr algn="ctr">
              <a:spcBef>
                <a:spcPct val="50000"/>
              </a:spcBef>
            </a:pPr>
            <a:r>
              <a:rPr lang="en-US" sz="800" dirty="0">
                <a:solidFill>
                  <a:srgbClr val="000000"/>
                </a:solidFill>
              </a:rPr>
              <a:t>Developmental Specialist-</a:t>
            </a:r>
            <a:r>
              <a:rPr lang="en-US" sz="800" b="1" dirty="0">
                <a:solidFill>
                  <a:srgbClr val="000000"/>
                </a:solidFill>
              </a:rPr>
              <a:t>Todd Weiss</a:t>
            </a:r>
          </a:p>
        </p:txBody>
      </p:sp>
      <p:sp>
        <p:nvSpPr>
          <p:cNvPr id="23" name="Text Box 12"/>
          <p:cNvSpPr txBox="1">
            <a:spLocks noChangeArrowheads="1"/>
          </p:cNvSpPr>
          <p:nvPr/>
        </p:nvSpPr>
        <p:spPr bwMode="auto">
          <a:xfrm>
            <a:off x="2286000" y="4191000"/>
            <a:ext cx="1828800" cy="3200876"/>
          </a:xfrm>
          <a:prstGeom prst="rect">
            <a:avLst/>
          </a:prstGeom>
          <a:noFill/>
          <a:ln w="19050">
            <a:solidFill>
              <a:schemeClr val="tx1"/>
            </a:solidFill>
            <a:miter lim="800000"/>
            <a:headEnd/>
            <a:tailEnd/>
          </a:ln>
        </p:spPr>
        <p:txBody>
          <a:bodyPr wrap="square">
            <a:spAutoFit/>
          </a:bodyPr>
          <a:lstStyle/>
          <a:p>
            <a:pPr algn="ctr">
              <a:spcBef>
                <a:spcPct val="50000"/>
              </a:spcBef>
            </a:pPr>
            <a:r>
              <a:rPr lang="en-US" sz="1000" b="1" dirty="0">
                <a:solidFill>
                  <a:srgbClr val="003368"/>
                </a:solidFill>
              </a:rPr>
              <a:t>Board of Directors</a:t>
            </a:r>
            <a:br>
              <a:rPr lang="en-US" sz="1000" b="1" dirty="0">
                <a:solidFill>
                  <a:srgbClr val="003368"/>
                </a:solidFill>
              </a:rPr>
            </a:br>
            <a:r>
              <a:rPr lang="en-US" sz="1000" b="1" dirty="0">
                <a:solidFill>
                  <a:srgbClr val="003368"/>
                </a:solidFill>
              </a:rPr>
              <a:t>2009 – 2010</a:t>
            </a:r>
          </a:p>
          <a:p>
            <a:pPr algn="ctr"/>
            <a:r>
              <a:rPr lang="en-US" sz="700" i="1" dirty="0">
                <a:solidFill>
                  <a:srgbClr val="000000"/>
                </a:solidFill>
              </a:rPr>
              <a:t>Chair</a:t>
            </a:r>
            <a:r>
              <a:rPr lang="en-US" sz="700" dirty="0">
                <a:solidFill>
                  <a:srgbClr val="000000"/>
                </a:solidFill>
              </a:rPr>
              <a:t/>
            </a:r>
            <a:br>
              <a:rPr lang="en-US" sz="700" dirty="0">
                <a:solidFill>
                  <a:srgbClr val="000000"/>
                </a:solidFill>
              </a:rPr>
            </a:br>
            <a:r>
              <a:rPr lang="en-US" sz="700" b="1" dirty="0">
                <a:solidFill>
                  <a:srgbClr val="000000"/>
                </a:solidFill>
              </a:rPr>
              <a:t>James Borgstede, MD </a:t>
            </a:r>
          </a:p>
          <a:p>
            <a:pPr algn="ctr"/>
            <a:endParaRPr lang="en-US" sz="700" dirty="0">
              <a:solidFill>
                <a:srgbClr val="000000"/>
              </a:solidFill>
            </a:endParaRPr>
          </a:p>
          <a:p>
            <a:pPr algn="ctr"/>
            <a:r>
              <a:rPr lang="en-US" sz="700" i="1" dirty="0">
                <a:solidFill>
                  <a:srgbClr val="000000"/>
                </a:solidFill>
              </a:rPr>
              <a:t>Vice-Chair</a:t>
            </a:r>
            <a:r>
              <a:rPr lang="en-US" sz="700" dirty="0">
                <a:solidFill>
                  <a:srgbClr val="000000"/>
                </a:solidFill>
              </a:rPr>
              <a:t/>
            </a:r>
            <a:br>
              <a:rPr lang="en-US" sz="700" dirty="0">
                <a:solidFill>
                  <a:srgbClr val="000000"/>
                </a:solidFill>
              </a:rPr>
            </a:br>
            <a:r>
              <a:rPr lang="en-US" sz="700" b="1" dirty="0">
                <a:solidFill>
                  <a:srgbClr val="000000"/>
                </a:solidFill>
              </a:rPr>
              <a:t>George Dikeou, </a:t>
            </a:r>
            <a:r>
              <a:rPr lang="en-US" sz="700" b="1" dirty="0" err="1">
                <a:solidFill>
                  <a:srgbClr val="000000"/>
                </a:solidFill>
              </a:rPr>
              <a:t>Esq</a:t>
            </a:r>
            <a:endParaRPr lang="en-US" sz="700" b="1" dirty="0">
              <a:solidFill>
                <a:srgbClr val="000000"/>
              </a:solidFill>
            </a:endParaRPr>
          </a:p>
          <a:p>
            <a:pPr algn="ctr"/>
            <a:endParaRPr lang="en-US" sz="700" i="1" dirty="0">
              <a:solidFill>
                <a:srgbClr val="000000"/>
              </a:solidFill>
            </a:endParaRPr>
          </a:p>
          <a:p>
            <a:pPr algn="ctr"/>
            <a:r>
              <a:rPr lang="en-US" sz="700" i="1" dirty="0">
                <a:solidFill>
                  <a:srgbClr val="000000"/>
                </a:solidFill>
              </a:rPr>
              <a:t>Secretary</a:t>
            </a:r>
            <a:r>
              <a:rPr lang="en-US" sz="700" dirty="0">
                <a:solidFill>
                  <a:srgbClr val="000000"/>
                </a:solidFill>
              </a:rPr>
              <a:t/>
            </a:r>
            <a:br>
              <a:rPr lang="en-US" sz="700" dirty="0">
                <a:solidFill>
                  <a:srgbClr val="000000"/>
                </a:solidFill>
              </a:rPr>
            </a:br>
            <a:r>
              <a:rPr lang="en-US" sz="700" b="1" dirty="0">
                <a:solidFill>
                  <a:srgbClr val="000000"/>
                </a:solidFill>
              </a:rPr>
              <a:t>Thomas </a:t>
            </a:r>
            <a:r>
              <a:rPr lang="en-US" sz="700" b="1" dirty="0" err="1">
                <a:solidFill>
                  <a:srgbClr val="000000"/>
                </a:solidFill>
              </a:rPr>
              <a:t>Currigan</a:t>
            </a:r>
            <a:r>
              <a:rPr lang="en-US" sz="700" b="1" dirty="0">
                <a:solidFill>
                  <a:srgbClr val="000000"/>
                </a:solidFill>
              </a:rPr>
              <a:t>, </a:t>
            </a:r>
            <a:r>
              <a:rPr lang="en-US" sz="700" b="1" dirty="0" err="1">
                <a:solidFill>
                  <a:srgbClr val="000000"/>
                </a:solidFill>
              </a:rPr>
              <a:t>Jr</a:t>
            </a:r>
            <a:endParaRPr lang="en-US" sz="700" b="1" dirty="0">
              <a:solidFill>
                <a:srgbClr val="000000"/>
              </a:solidFill>
            </a:endParaRPr>
          </a:p>
          <a:p>
            <a:pPr algn="ctr"/>
            <a:endParaRPr lang="en-US" sz="700" dirty="0">
              <a:solidFill>
                <a:srgbClr val="000000"/>
              </a:solidFill>
            </a:endParaRPr>
          </a:p>
          <a:p>
            <a:pPr algn="ctr"/>
            <a:r>
              <a:rPr lang="en-US" sz="700" i="1" dirty="0">
                <a:solidFill>
                  <a:srgbClr val="000000"/>
                </a:solidFill>
              </a:rPr>
              <a:t>Treasurer</a:t>
            </a:r>
            <a:r>
              <a:rPr lang="en-US" sz="700" dirty="0">
                <a:solidFill>
                  <a:srgbClr val="000000"/>
                </a:solidFill>
              </a:rPr>
              <a:t/>
            </a:r>
            <a:br>
              <a:rPr lang="en-US" sz="700" dirty="0">
                <a:solidFill>
                  <a:srgbClr val="000000"/>
                </a:solidFill>
              </a:rPr>
            </a:br>
            <a:r>
              <a:rPr lang="en-US" sz="700" b="1" dirty="0">
                <a:solidFill>
                  <a:srgbClr val="000000"/>
                </a:solidFill>
              </a:rPr>
              <a:t>Larry A. Schafer, MD </a:t>
            </a:r>
            <a:r>
              <a:rPr lang="en-US" sz="700" dirty="0">
                <a:solidFill>
                  <a:srgbClr val="000000"/>
                </a:solidFill>
              </a:rPr>
              <a:t/>
            </a:r>
            <a:br>
              <a:rPr lang="en-US" sz="700" dirty="0">
                <a:solidFill>
                  <a:srgbClr val="000000"/>
                </a:solidFill>
              </a:rPr>
            </a:br>
            <a:endParaRPr lang="en-US" sz="700" dirty="0">
              <a:solidFill>
                <a:srgbClr val="000000"/>
              </a:solidFill>
            </a:endParaRPr>
          </a:p>
          <a:p>
            <a:pPr algn="ctr"/>
            <a:r>
              <a:rPr lang="en-US" sz="700" i="1" dirty="0">
                <a:solidFill>
                  <a:srgbClr val="000000"/>
                </a:solidFill>
              </a:rPr>
              <a:t>Director-At-Large</a:t>
            </a:r>
            <a:r>
              <a:rPr lang="en-US" sz="700" dirty="0">
                <a:solidFill>
                  <a:srgbClr val="000000"/>
                </a:solidFill>
              </a:rPr>
              <a:t/>
            </a:r>
            <a:br>
              <a:rPr lang="en-US" sz="700" dirty="0">
                <a:solidFill>
                  <a:srgbClr val="000000"/>
                </a:solidFill>
              </a:rPr>
            </a:br>
            <a:r>
              <a:rPr lang="en-US" sz="700" b="1" dirty="0">
                <a:solidFill>
                  <a:srgbClr val="000000"/>
                </a:solidFill>
              </a:rPr>
              <a:t>John </a:t>
            </a:r>
            <a:r>
              <a:rPr lang="en-US" sz="700" b="1" dirty="0" err="1">
                <a:solidFill>
                  <a:srgbClr val="000000"/>
                </a:solidFill>
              </a:rPr>
              <a:t>Genrich</a:t>
            </a:r>
            <a:r>
              <a:rPr lang="en-US" sz="700" b="1" dirty="0">
                <a:solidFill>
                  <a:srgbClr val="000000"/>
                </a:solidFill>
              </a:rPr>
              <a:t>, MD </a:t>
            </a:r>
            <a:r>
              <a:rPr lang="en-US" sz="700" dirty="0">
                <a:solidFill>
                  <a:srgbClr val="000000"/>
                </a:solidFill>
              </a:rPr>
              <a:t/>
            </a:r>
            <a:br>
              <a:rPr lang="en-US" sz="700" dirty="0">
                <a:solidFill>
                  <a:srgbClr val="000000"/>
                </a:solidFill>
              </a:rPr>
            </a:br>
            <a:endParaRPr lang="en-US" sz="700" dirty="0">
              <a:solidFill>
                <a:srgbClr val="000000"/>
              </a:solidFill>
            </a:endParaRPr>
          </a:p>
          <a:p>
            <a:pPr algn="ctr"/>
            <a:r>
              <a:rPr lang="en-US" sz="700" b="1" dirty="0">
                <a:solidFill>
                  <a:srgbClr val="000000"/>
                </a:solidFill>
              </a:rPr>
              <a:t>Thomas G. </a:t>
            </a:r>
            <a:r>
              <a:rPr lang="en-US" sz="700" b="1" dirty="0" err="1">
                <a:solidFill>
                  <a:srgbClr val="000000"/>
                </a:solidFill>
              </a:rPr>
              <a:t>Currigan</a:t>
            </a:r>
            <a:r>
              <a:rPr lang="en-US" sz="700" b="1" dirty="0">
                <a:solidFill>
                  <a:srgbClr val="000000"/>
                </a:solidFill>
              </a:rPr>
              <a:t>, Jr. </a:t>
            </a:r>
          </a:p>
          <a:p>
            <a:pPr algn="ctr"/>
            <a:r>
              <a:rPr lang="en-US" sz="700" b="1" dirty="0" smtClean="0">
                <a:solidFill>
                  <a:srgbClr val="000000"/>
                </a:solidFill>
              </a:rPr>
              <a:t>Maureen </a:t>
            </a:r>
            <a:r>
              <a:rPr lang="en-US" sz="700" b="1" dirty="0">
                <a:solidFill>
                  <a:srgbClr val="000000"/>
                </a:solidFill>
              </a:rPr>
              <a:t>J. Garrity, PhD</a:t>
            </a:r>
            <a:r>
              <a:rPr lang="en-US" sz="700" dirty="0">
                <a:solidFill>
                  <a:srgbClr val="000000"/>
                </a:solidFill>
              </a:rPr>
              <a:t/>
            </a:r>
            <a:br>
              <a:rPr lang="en-US" sz="700" dirty="0">
                <a:solidFill>
                  <a:srgbClr val="000000"/>
                </a:solidFill>
              </a:rPr>
            </a:br>
            <a:r>
              <a:rPr lang="en-US" sz="700" b="1" dirty="0" smtClean="0">
                <a:solidFill>
                  <a:srgbClr val="000000"/>
                </a:solidFill>
              </a:rPr>
              <a:t> Caroline M. </a:t>
            </a:r>
            <a:r>
              <a:rPr lang="en-US" sz="700" b="1" dirty="0" err="1" smtClean="0">
                <a:solidFill>
                  <a:srgbClr val="000000"/>
                </a:solidFill>
              </a:rPr>
              <a:t>Gellrick</a:t>
            </a:r>
            <a:r>
              <a:rPr lang="en-US" sz="700" b="1" dirty="0" smtClean="0">
                <a:solidFill>
                  <a:srgbClr val="000000"/>
                </a:solidFill>
              </a:rPr>
              <a:t>, MD</a:t>
            </a:r>
            <a:r>
              <a:rPr lang="en-US" sz="700" dirty="0" smtClean="0">
                <a:solidFill>
                  <a:srgbClr val="000000"/>
                </a:solidFill>
              </a:rPr>
              <a:t> </a:t>
            </a:r>
          </a:p>
          <a:p>
            <a:pPr algn="ctr"/>
            <a:r>
              <a:rPr lang="en-US" sz="700" b="1" dirty="0" smtClean="0">
                <a:solidFill>
                  <a:srgbClr val="000000"/>
                </a:solidFill>
              </a:rPr>
              <a:t>John </a:t>
            </a:r>
            <a:r>
              <a:rPr lang="en-US" sz="700" b="1" dirty="0">
                <a:solidFill>
                  <a:srgbClr val="000000"/>
                </a:solidFill>
              </a:rPr>
              <a:t>H. </a:t>
            </a:r>
            <a:r>
              <a:rPr lang="en-US" sz="700" b="1" dirty="0" err="1">
                <a:solidFill>
                  <a:srgbClr val="000000"/>
                </a:solidFill>
              </a:rPr>
              <a:t>Genrich</a:t>
            </a:r>
            <a:r>
              <a:rPr lang="en-US" sz="700" b="1" dirty="0">
                <a:solidFill>
                  <a:srgbClr val="000000"/>
                </a:solidFill>
              </a:rPr>
              <a:t>, MD</a:t>
            </a:r>
            <a:r>
              <a:rPr lang="en-US" sz="700" dirty="0">
                <a:solidFill>
                  <a:srgbClr val="000000"/>
                </a:solidFill>
              </a:rPr>
              <a:t/>
            </a:r>
            <a:br>
              <a:rPr lang="en-US" sz="700" dirty="0">
                <a:solidFill>
                  <a:srgbClr val="000000"/>
                </a:solidFill>
              </a:rPr>
            </a:br>
            <a:r>
              <a:rPr lang="en-US" sz="700" b="1" dirty="0" smtClean="0">
                <a:solidFill>
                  <a:srgbClr val="000000"/>
                </a:solidFill>
              </a:rPr>
              <a:t>Jim </a:t>
            </a:r>
            <a:r>
              <a:rPr lang="en-US" sz="700" b="1" dirty="0">
                <a:solidFill>
                  <a:srgbClr val="000000"/>
                </a:solidFill>
              </a:rPr>
              <a:t>Keller, PA-C</a:t>
            </a:r>
          </a:p>
          <a:p>
            <a:pPr algn="ctr"/>
            <a:r>
              <a:rPr lang="en-US" sz="700" b="1" dirty="0" smtClean="0">
                <a:solidFill>
                  <a:srgbClr val="000000"/>
                </a:solidFill>
              </a:rPr>
              <a:t>Debbie </a:t>
            </a:r>
            <a:r>
              <a:rPr lang="en-US" sz="700" b="1" dirty="0">
                <a:solidFill>
                  <a:srgbClr val="000000"/>
                </a:solidFill>
              </a:rPr>
              <a:t>Lazarus</a:t>
            </a:r>
            <a:r>
              <a:rPr lang="en-US" sz="700" dirty="0">
                <a:solidFill>
                  <a:srgbClr val="000000"/>
                </a:solidFill>
              </a:rPr>
              <a:t/>
            </a:r>
            <a:br>
              <a:rPr lang="en-US" sz="700" dirty="0">
                <a:solidFill>
                  <a:srgbClr val="000000"/>
                </a:solidFill>
              </a:rPr>
            </a:br>
            <a:r>
              <a:rPr lang="en-US" sz="700" b="1" dirty="0" smtClean="0">
                <a:solidFill>
                  <a:srgbClr val="000000"/>
                </a:solidFill>
              </a:rPr>
              <a:t>Michael </a:t>
            </a:r>
            <a:r>
              <a:rPr lang="en-US" sz="700" b="1" dirty="0" err="1">
                <a:solidFill>
                  <a:srgbClr val="000000"/>
                </a:solidFill>
              </a:rPr>
              <a:t>Michalek</a:t>
            </a:r>
            <a:r>
              <a:rPr lang="en-US" sz="700" b="1" dirty="0">
                <a:solidFill>
                  <a:srgbClr val="000000"/>
                </a:solidFill>
              </a:rPr>
              <a:t>, MD</a:t>
            </a:r>
            <a:r>
              <a:rPr lang="en-US" sz="700" dirty="0">
                <a:solidFill>
                  <a:srgbClr val="000000"/>
                </a:solidFill>
              </a:rPr>
              <a:t/>
            </a:r>
            <a:br>
              <a:rPr lang="en-US" sz="700" dirty="0">
                <a:solidFill>
                  <a:srgbClr val="000000"/>
                </a:solidFill>
              </a:rPr>
            </a:br>
            <a:r>
              <a:rPr lang="en-US" sz="700" b="1" dirty="0" smtClean="0">
                <a:solidFill>
                  <a:srgbClr val="000000"/>
                </a:solidFill>
              </a:rPr>
              <a:t>Doug </a:t>
            </a:r>
            <a:r>
              <a:rPr lang="en-US" sz="700" b="1" dirty="0" err="1">
                <a:solidFill>
                  <a:srgbClr val="000000"/>
                </a:solidFill>
              </a:rPr>
              <a:t>Speedie</a:t>
            </a:r>
            <a:r>
              <a:rPr lang="en-US" sz="700" b="1" dirty="0">
                <a:solidFill>
                  <a:srgbClr val="000000"/>
                </a:solidFill>
              </a:rPr>
              <a:t>, MD</a:t>
            </a:r>
          </a:p>
          <a:p>
            <a:pPr algn="ctr"/>
            <a:r>
              <a:rPr lang="en-US" sz="700" b="1" dirty="0" smtClean="0">
                <a:solidFill>
                  <a:srgbClr val="000000"/>
                </a:solidFill>
              </a:rPr>
              <a:t>Steven </a:t>
            </a:r>
            <a:r>
              <a:rPr lang="en-US" sz="700" b="1" dirty="0">
                <a:solidFill>
                  <a:srgbClr val="000000"/>
                </a:solidFill>
              </a:rPr>
              <a:t>Summer</a:t>
            </a:r>
          </a:p>
          <a:p>
            <a:pPr algn="ctr"/>
            <a:r>
              <a:rPr lang="en-US" sz="700" b="1" dirty="0" smtClean="0">
                <a:solidFill>
                  <a:srgbClr val="000000"/>
                </a:solidFill>
              </a:rPr>
              <a:t>Lawrence </a:t>
            </a:r>
            <a:r>
              <a:rPr lang="en-US" sz="700" b="1" dirty="0">
                <a:solidFill>
                  <a:srgbClr val="000000"/>
                </a:solidFill>
              </a:rPr>
              <a:t>Varner, </a:t>
            </a:r>
            <a:r>
              <a:rPr lang="en-US" sz="700" b="1" dirty="0" smtClean="0">
                <a:solidFill>
                  <a:srgbClr val="000000"/>
                </a:solidFill>
              </a:rPr>
              <a:t>DO</a:t>
            </a:r>
            <a:endParaRPr lang="en-US" sz="900" dirty="0">
              <a:solidFill>
                <a:srgbClr val="000000"/>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TotalTime>
  <Words>930</Words>
  <Application>Microsoft Office PowerPoint</Application>
  <PresentationFormat>On-screen Show (4:3)</PresentationFormat>
  <Paragraphs>163</Paragraphs>
  <Slides>4</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6" baseType="lpstr">
      <vt:lpstr>Default Design</vt:lpstr>
      <vt:lpstr>Photo Editor Photo</vt:lpstr>
      <vt:lpstr>Slide 1</vt:lpstr>
      <vt:lpstr>Slide 2</vt:lpstr>
      <vt:lpstr>Slide 3</vt:lpstr>
      <vt:lpstr>Slide 4</vt:lpstr>
    </vt:vector>
  </TitlesOfParts>
  <Company>CPHP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Amanda Parry</dc:creator>
  <cp:lastModifiedBy>Amanda Parry</cp:lastModifiedBy>
  <cp:revision>43</cp:revision>
  <dcterms:created xsi:type="dcterms:W3CDTF">2009-08-19T16:31:26Z</dcterms:created>
  <dcterms:modified xsi:type="dcterms:W3CDTF">2010-08-04T20:43:55Z</dcterms:modified>
</cp:coreProperties>
</file>