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3" r:id="rId2"/>
    <p:sldId id="271" r:id="rId3"/>
    <p:sldId id="272" r:id="rId4"/>
    <p:sldId id="273" r:id="rId5"/>
    <p:sldId id="274" r:id="rId6"/>
    <p:sldId id="275" r:id="rId7"/>
    <p:sldId id="276" r:id="rId8"/>
    <p:sldId id="277" r:id="rId9"/>
    <p:sldId id="279" r:id="rId10"/>
    <p:sldId id="280" r:id="rId11"/>
  </p:sldIdLst>
  <p:sldSz cx="6858000" cy="9144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2394" y="-1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Office%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47863247863245"/>
          <c:y val="0.18472222222222306"/>
          <c:w val="0.44658119658119577"/>
          <c:h val="0.5805555555555556"/>
        </c:manualLayout>
      </c:layout>
      <c:pieChart>
        <c:varyColors val="1"/>
        <c:ser>
          <c:idx val="0"/>
          <c:order val="0"/>
          <c:dLbls>
            <c:dLbl>
              <c:idx val="0"/>
              <c:layout>
                <c:manualLayout>
                  <c:x val="0.23857561074096506"/>
                  <c:y val="4.1269903762029665E-2"/>
                </c:manualLayout>
              </c:layout>
              <c:showCatName val="1"/>
              <c:showPercent val="1"/>
            </c:dLbl>
            <c:dLbl>
              <c:idx val="1"/>
              <c:layout>
                <c:manualLayout>
                  <c:x val="0.15642506225183506"/>
                  <c:y val="0.18096644169478959"/>
                </c:manualLayout>
              </c:layout>
              <c:showCatName val="1"/>
              <c:showPercent val="1"/>
            </c:dLbl>
            <c:dLbl>
              <c:idx val="2"/>
              <c:layout>
                <c:manualLayout>
                  <c:x val="8.1231576822127949E-2"/>
                  <c:y val="0.13631058617672873"/>
                </c:manualLayout>
              </c:layout>
              <c:showCatName val="1"/>
              <c:showPercent val="1"/>
            </c:dLbl>
            <c:dLbl>
              <c:idx val="3"/>
              <c:layout>
                <c:manualLayout>
                  <c:x val="0.12436738676896157"/>
                  <c:y val="4.3687226596675413E-2"/>
                </c:manualLayout>
              </c:layout>
              <c:showCatName val="1"/>
              <c:showPercent val="1"/>
            </c:dLbl>
            <c:dLbl>
              <c:idx val="4"/>
              <c:layout>
                <c:manualLayout>
                  <c:x val="7.5383942391816533E-2"/>
                  <c:y val="5.9792213473316536E-2"/>
                </c:manualLayout>
              </c:layout>
              <c:showCatName val="1"/>
              <c:showPercent val="1"/>
            </c:dLbl>
            <c:dLbl>
              <c:idx val="5"/>
              <c:layout>
                <c:manualLayout>
                  <c:x val="3.3207315431725386E-2"/>
                  <c:y val="0.11382733408324013"/>
                </c:manualLayout>
              </c:layout>
              <c:showCatName val="1"/>
              <c:showPercent val="1"/>
            </c:dLbl>
            <c:dLbl>
              <c:idx val="6"/>
              <c:layout>
                <c:manualLayout>
                  <c:x val="-9.6319402382394545E-2"/>
                  <c:y val="0.20002624671916044"/>
                </c:manualLayout>
              </c:layout>
              <c:showCatName val="1"/>
              <c:showPercent val="1"/>
            </c:dLbl>
            <c:dLbl>
              <c:idx val="7"/>
              <c:layout>
                <c:manualLayout>
                  <c:x val="-8.7486708392220225E-2"/>
                  <c:y val="0.14213035870516191"/>
                </c:manualLayout>
              </c:layout>
              <c:showCatName val="1"/>
              <c:showPercent val="1"/>
            </c:dLbl>
            <c:dLbl>
              <c:idx val="8"/>
              <c:layout>
                <c:manualLayout>
                  <c:x val="-5.3537250151423743E-2"/>
                  <c:y val="0.12612160979877424"/>
                </c:manualLayout>
              </c:layout>
              <c:showCatName val="1"/>
              <c:showPercent val="1"/>
            </c:dLbl>
            <c:dLbl>
              <c:idx val="9"/>
              <c:layout>
                <c:manualLayout>
                  <c:x val="-0.10547748839087373"/>
                  <c:y val="7.9187664041995287E-2"/>
                </c:manualLayout>
              </c:layout>
              <c:showCatName val="1"/>
              <c:showPercent val="1"/>
            </c:dLbl>
            <c:dLbl>
              <c:idx val="10"/>
              <c:layout>
                <c:manualLayout>
                  <c:x val="-3.9107948044956216E-2"/>
                  <c:y val="3.717104111986045E-2"/>
                </c:manualLayout>
              </c:layout>
              <c:showCatName val="1"/>
              <c:showPercent val="1"/>
            </c:dLbl>
            <c:dLbl>
              <c:idx val="13"/>
              <c:layout>
                <c:manualLayout>
                  <c:x val="-0.21157884110640193"/>
                  <c:y val="-4.1276465441819774E-2"/>
                </c:manualLayout>
              </c:layout>
              <c:showCatName val="1"/>
              <c:showPercent val="1"/>
            </c:dLbl>
            <c:dLbl>
              <c:idx val="14"/>
              <c:layout>
                <c:manualLayout>
                  <c:x val="2.0240258429234997E-3"/>
                  <c:y val="-6.1111111111111338E-2"/>
                </c:manualLayout>
              </c:layout>
              <c:tx>
                <c:rich>
                  <a:bodyPr/>
                  <a:lstStyle/>
                  <a:p>
                    <a:r>
                      <a:rPr lang="en-US" sz="600" baseline="0" dirty="0" smtClean="0"/>
                      <a:t>Allergy</a:t>
                    </a:r>
                    <a:r>
                      <a:rPr lang="en-US" sz="600" baseline="0" dirty="0"/>
                      <a:t>/ Immunology
</a:t>
                    </a:r>
                    <a:r>
                      <a:rPr lang="en-US" sz="600" baseline="0" dirty="0" smtClean="0"/>
                      <a:t>3%</a:t>
                    </a:r>
                    <a:endParaRPr lang="en-US" sz="600" baseline="0" dirty="0"/>
                  </a:p>
                </c:rich>
              </c:tx>
              <c:showCatName val="1"/>
              <c:showPercent val="1"/>
            </c:dLbl>
            <c:dLbl>
              <c:idx val="15"/>
              <c:layout>
                <c:manualLayout>
                  <c:x val="4.6231576822128112E-2"/>
                  <c:y val="-8.2210848643919504E-2"/>
                </c:manualLayout>
              </c:layout>
              <c:showCatName val="1"/>
              <c:showPercent val="1"/>
            </c:dLbl>
            <c:dLbl>
              <c:idx val="16"/>
              <c:layout>
                <c:manualLayout>
                  <c:x val="0.2258015344235817"/>
                  <c:y val="-4.4444444444444627E-2"/>
                </c:manualLayout>
              </c:layout>
              <c:showCatName val="1"/>
              <c:showPercent val="1"/>
            </c:dLbl>
            <c:txPr>
              <a:bodyPr/>
              <a:lstStyle/>
              <a:p>
                <a:pPr>
                  <a:defRPr sz="600" baseline="0"/>
                </a:pPr>
                <a:endParaRPr lang="en-US"/>
              </a:p>
            </c:txPr>
            <c:showCatName val="1"/>
            <c:showPercent val="1"/>
            <c:showLeaderLines val="1"/>
          </c:dLbls>
          <c:cat>
            <c:strRef>
              <c:f>'[Chart in Microsoft Office PowerPoint]Sheet1'!$A$1:$Q$1</c:f>
              <c:strCache>
                <c:ptCount val="17"/>
                <c:pt idx="0">
                  <c:v>Anesthesiology</c:v>
                </c:pt>
                <c:pt idx="1">
                  <c:v>Emergency Medicine</c:v>
                </c:pt>
                <c:pt idx="2">
                  <c:v>Family Practice</c:v>
                </c:pt>
                <c:pt idx="3">
                  <c:v>Internal Medicine</c:v>
                </c:pt>
                <c:pt idx="4">
                  <c:v>N/A</c:v>
                </c:pt>
                <c:pt idx="5">
                  <c:v>OB/GYN</c:v>
                </c:pt>
                <c:pt idx="6">
                  <c:v>Orthopedic Surgery</c:v>
                </c:pt>
                <c:pt idx="7">
                  <c:v>Pediatrics</c:v>
                </c:pt>
                <c:pt idx="8">
                  <c:v>Radiology</c:v>
                </c:pt>
                <c:pt idx="9">
                  <c:v>Psychiatry</c:v>
                </c:pt>
                <c:pt idx="10">
                  <c:v>Dermatology</c:v>
                </c:pt>
                <c:pt idx="11">
                  <c:v>General Surgery</c:v>
                </c:pt>
                <c:pt idx="12">
                  <c:v>Otolaryngology</c:v>
                </c:pt>
                <c:pt idx="13">
                  <c:v>Neurology</c:v>
                </c:pt>
                <c:pt idx="14">
                  <c:v>Allergy/ Immunology</c:v>
                </c:pt>
                <c:pt idx="15">
                  <c:v>Other</c:v>
                </c:pt>
                <c:pt idx="16">
                  <c:v>Other Surgery</c:v>
                </c:pt>
              </c:strCache>
            </c:strRef>
          </c:cat>
          <c:val>
            <c:numRef>
              <c:f>'[Chart in Microsoft Office PowerPoint]Sheet1'!$A$2:$Q$2</c:f>
              <c:numCache>
                <c:formatCode>General</c:formatCode>
                <c:ptCount val="17"/>
                <c:pt idx="0">
                  <c:v>16</c:v>
                </c:pt>
                <c:pt idx="1">
                  <c:v>4</c:v>
                </c:pt>
                <c:pt idx="2">
                  <c:v>39</c:v>
                </c:pt>
                <c:pt idx="3">
                  <c:v>31</c:v>
                </c:pt>
                <c:pt idx="4">
                  <c:v>19</c:v>
                </c:pt>
                <c:pt idx="5">
                  <c:v>12</c:v>
                </c:pt>
                <c:pt idx="6">
                  <c:v>5</c:v>
                </c:pt>
                <c:pt idx="7">
                  <c:v>10</c:v>
                </c:pt>
                <c:pt idx="8">
                  <c:v>4</c:v>
                </c:pt>
                <c:pt idx="9">
                  <c:v>10</c:v>
                </c:pt>
                <c:pt idx="10">
                  <c:v>3</c:v>
                </c:pt>
                <c:pt idx="11">
                  <c:v>10</c:v>
                </c:pt>
                <c:pt idx="12">
                  <c:v>4</c:v>
                </c:pt>
                <c:pt idx="13">
                  <c:v>5</c:v>
                </c:pt>
                <c:pt idx="14">
                  <c:v>4</c:v>
                </c:pt>
                <c:pt idx="15">
                  <c:v>6</c:v>
                </c:pt>
                <c:pt idx="16">
                  <c:v>3</c:v>
                </c:pt>
              </c:numCache>
            </c:numRef>
          </c:val>
        </c:ser>
        <c:dLbls>
          <c:showCatName val="1"/>
          <c:showPercent val="1"/>
        </c:dLbls>
        <c:firstSliceAng val="0"/>
      </c:pieChart>
    </c:plotArea>
    <c:plotVisOnly val="1"/>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3AF1CAB-2670-496D-8F76-ACB98A4FC8C1}" type="datetimeFigureOut">
              <a:rPr lang="en-US" smtClean="0"/>
              <a:pPr/>
              <a:t>7/29/2010</a:t>
            </a:fld>
            <a:endParaRPr lang="en-US"/>
          </a:p>
        </p:txBody>
      </p:sp>
      <p:sp>
        <p:nvSpPr>
          <p:cNvPr id="4" name="Slide Image Placeholder 3"/>
          <p:cNvSpPr>
            <a:spLocks noGrp="1" noRot="1" noChangeAspect="1"/>
          </p:cNvSpPr>
          <p:nvPr>
            <p:ph type="sldImg" idx="2"/>
          </p:nvPr>
        </p:nvSpPr>
        <p:spPr>
          <a:xfrm>
            <a:off x="2133600" y="696913"/>
            <a:ext cx="2614613"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02C7F45-E28F-40D8-A716-B4CE3AA717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5B38A-CB04-4D08-AA94-61575AF1714C}" type="slidenum">
              <a:rPr lang="en-US"/>
              <a:pPr/>
              <a:t>1</a:t>
            </a:fld>
            <a:endParaRPr lang="en-US"/>
          </a:p>
        </p:txBody>
      </p:sp>
      <p:sp>
        <p:nvSpPr>
          <p:cNvPr id="5122" name="Rectangle 2"/>
          <p:cNvSpPr>
            <a:spLocks noGrp="1" noRot="1" noChangeAspect="1" noChangeArrowheads="1" noTextEdit="1"/>
          </p:cNvSpPr>
          <p:nvPr>
            <p:ph type="sldImg"/>
          </p:nvPr>
        </p:nvSpPr>
        <p:spPr>
          <a:xfrm>
            <a:off x="2141538" y="695325"/>
            <a:ext cx="2614612" cy="3487738"/>
          </a:xfrm>
          <a:ln/>
        </p:spPr>
      </p:sp>
      <p:sp>
        <p:nvSpPr>
          <p:cNvPr id="5123" name="Rectangle 3"/>
          <p:cNvSpPr>
            <a:spLocks noGrp="1" noChangeArrowheads="1"/>
          </p:cNvSpPr>
          <p:nvPr>
            <p:ph type="body" idx="1"/>
          </p:nvPr>
        </p:nvSpPr>
        <p:spPr>
          <a:xfrm>
            <a:off x="915415" y="4413426"/>
            <a:ext cx="5050985" cy="4186804"/>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51C3AC-9250-4A95-B382-78A4061EFBF4}" type="slidenum">
              <a:rPr lang="en-US" smtClean="0"/>
              <a:pPr/>
              <a:t>10</a:t>
            </a:fld>
            <a:endParaRPr lang="en-US" smtClean="0"/>
          </a:p>
        </p:txBody>
      </p:sp>
      <p:sp>
        <p:nvSpPr>
          <p:cNvPr id="26627" name="Rectangle 2"/>
          <p:cNvSpPr>
            <a:spLocks noGrp="1" noRot="1" noChangeAspect="1" noChangeArrowheads="1" noTextEdit="1"/>
          </p:cNvSpPr>
          <p:nvPr>
            <p:ph type="sldImg"/>
          </p:nvPr>
        </p:nvSpPr>
        <p:spPr>
          <a:xfrm>
            <a:off x="2141538" y="693738"/>
            <a:ext cx="2614612" cy="3489325"/>
          </a:xfrm>
          <a:ln/>
        </p:spPr>
      </p:sp>
      <p:sp>
        <p:nvSpPr>
          <p:cNvPr id="26628" name="Rectangle 3"/>
          <p:cNvSpPr>
            <a:spLocks noGrp="1" noChangeArrowheads="1"/>
          </p:cNvSpPr>
          <p:nvPr>
            <p:ph type="body" idx="1"/>
          </p:nvPr>
        </p:nvSpPr>
        <p:spPr>
          <a:xfrm>
            <a:off x="917888" y="4416426"/>
            <a:ext cx="5046040" cy="4186238"/>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0EC54FE-A16A-4CC6-A40C-855B89538C26}" type="slidenum">
              <a:rPr lang="en-US" smtClean="0"/>
              <a:pPr/>
              <a:t>2</a:t>
            </a:fld>
            <a:endParaRPr lang="en-US" smtClean="0"/>
          </a:p>
        </p:txBody>
      </p:sp>
      <p:sp>
        <p:nvSpPr>
          <p:cNvPr id="17411" name="Rectangle 2"/>
          <p:cNvSpPr>
            <a:spLocks noGrp="1" noRot="1" noChangeAspect="1" noChangeArrowheads="1" noTextEdit="1"/>
          </p:cNvSpPr>
          <p:nvPr>
            <p:ph type="sldImg"/>
          </p:nvPr>
        </p:nvSpPr>
        <p:spPr>
          <a:xfrm>
            <a:off x="2141538" y="693738"/>
            <a:ext cx="2614612" cy="3489325"/>
          </a:xfrm>
          <a:ln/>
        </p:spPr>
      </p:sp>
      <p:sp>
        <p:nvSpPr>
          <p:cNvPr id="17412" name="Rectangle 3"/>
          <p:cNvSpPr>
            <a:spLocks noGrp="1" noChangeArrowheads="1"/>
          </p:cNvSpPr>
          <p:nvPr>
            <p:ph type="body" idx="1"/>
          </p:nvPr>
        </p:nvSpPr>
        <p:spPr>
          <a:xfrm>
            <a:off x="917888" y="4416426"/>
            <a:ext cx="5046040" cy="4186238"/>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28585B3-E8BF-4DE9-876D-6A0E0C6B1316}" type="slidenum">
              <a:rPr lang="en-US" smtClean="0"/>
              <a:pPr/>
              <a:t>3</a:t>
            </a:fld>
            <a:endParaRPr lang="en-US" smtClean="0"/>
          </a:p>
        </p:txBody>
      </p:sp>
      <p:sp>
        <p:nvSpPr>
          <p:cNvPr id="18435" name="Rectangle 2"/>
          <p:cNvSpPr>
            <a:spLocks noGrp="1" noRot="1" noChangeAspect="1" noChangeArrowheads="1" noTextEdit="1"/>
          </p:cNvSpPr>
          <p:nvPr>
            <p:ph type="sldImg"/>
          </p:nvPr>
        </p:nvSpPr>
        <p:spPr>
          <a:xfrm>
            <a:off x="2141538" y="693738"/>
            <a:ext cx="2614612" cy="3489325"/>
          </a:xfrm>
          <a:ln/>
        </p:spPr>
      </p:sp>
      <p:sp>
        <p:nvSpPr>
          <p:cNvPr id="18436" name="Rectangle 3"/>
          <p:cNvSpPr>
            <a:spLocks noGrp="1" noChangeArrowheads="1"/>
          </p:cNvSpPr>
          <p:nvPr>
            <p:ph type="body" idx="1"/>
          </p:nvPr>
        </p:nvSpPr>
        <p:spPr>
          <a:xfrm>
            <a:off x="917888" y="4416426"/>
            <a:ext cx="5046040" cy="4186238"/>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6BA89A9-F268-4CC8-A657-01224C307658}" type="slidenum">
              <a:rPr lang="en-US" smtClean="0"/>
              <a:pPr/>
              <a:t>4</a:t>
            </a:fld>
            <a:endParaRPr lang="en-US" smtClean="0"/>
          </a:p>
        </p:txBody>
      </p:sp>
      <p:sp>
        <p:nvSpPr>
          <p:cNvPr id="19459" name="Rectangle 2"/>
          <p:cNvSpPr>
            <a:spLocks noGrp="1" noRot="1" noChangeAspect="1" noChangeArrowheads="1" noTextEdit="1"/>
          </p:cNvSpPr>
          <p:nvPr>
            <p:ph type="sldImg"/>
          </p:nvPr>
        </p:nvSpPr>
        <p:spPr>
          <a:xfrm>
            <a:off x="2141538" y="693738"/>
            <a:ext cx="2614612" cy="3489325"/>
          </a:xfrm>
          <a:ln/>
        </p:spPr>
      </p:sp>
      <p:sp>
        <p:nvSpPr>
          <p:cNvPr id="19460" name="Rectangle 3"/>
          <p:cNvSpPr>
            <a:spLocks noGrp="1" noChangeArrowheads="1"/>
          </p:cNvSpPr>
          <p:nvPr>
            <p:ph type="body" idx="1"/>
          </p:nvPr>
        </p:nvSpPr>
        <p:spPr>
          <a:xfrm>
            <a:off x="917888" y="4416426"/>
            <a:ext cx="5046040" cy="4186238"/>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6B197AD-68AA-4F44-B2FE-BB4C549C73EF}" type="slidenum">
              <a:rPr lang="en-US" smtClean="0"/>
              <a:pPr/>
              <a:t>5</a:t>
            </a:fld>
            <a:endParaRPr lang="en-US" smtClean="0"/>
          </a:p>
        </p:txBody>
      </p:sp>
      <p:sp>
        <p:nvSpPr>
          <p:cNvPr id="20483" name="Rectangle 2"/>
          <p:cNvSpPr>
            <a:spLocks noGrp="1" noRot="1" noChangeAspect="1" noChangeArrowheads="1" noTextEdit="1"/>
          </p:cNvSpPr>
          <p:nvPr>
            <p:ph type="sldImg"/>
          </p:nvPr>
        </p:nvSpPr>
        <p:spPr>
          <a:xfrm>
            <a:off x="2141538" y="693738"/>
            <a:ext cx="2614612" cy="3489325"/>
          </a:xfrm>
          <a:ln/>
        </p:spPr>
      </p:sp>
      <p:sp>
        <p:nvSpPr>
          <p:cNvPr id="20484" name="Rectangle 3"/>
          <p:cNvSpPr>
            <a:spLocks noGrp="1" noChangeArrowheads="1"/>
          </p:cNvSpPr>
          <p:nvPr>
            <p:ph type="body" idx="1"/>
          </p:nvPr>
        </p:nvSpPr>
        <p:spPr>
          <a:xfrm>
            <a:off x="917888" y="4416426"/>
            <a:ext cx="5046040" cy="4186238"/>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A248171-85CC-4E28-832F-00026F3F7206}" type="slidenum">
              <a:rPr lang="en-US" smtClean="0"/>
              <a:pPr/>
              <a:t>6</a:t>
            </a:fld>
            <a:endParaRPr lang="en-US" smtClean="0"/>
          </a:p>
        </p:txBody>
      </p:sp>
      <p:sp>
        <p:nvSpPr>
          <p:cNvPr id="21507" name="Rectangle 2"/>
          <p:cNvSpPr>
            <a:spLocks noGrp="1" noRot="1" noChangeAspect="1" noChangeArrowheads="1" noTextEdit="1"/>
          </p:cNvSpPr>
          <p:nvPr>
            <p:ph type="sldImg"/>
          </p:nvPr>
        </p:nvSpPr>
        <p:spPr>
          <a:xfrm>
            <a:off x="2141538" y="693738"/>
            <a:ext cx="2614612" cy="3489325"/>
          </a:xfrm>
          <a:ln/>
        </p:spPr>
      </p:sp>
      <p:sp>
        <p:nvSpPr>
          <p:cNvPr id="21508" name="Rectangle 3"/>
          <p:cNvSpPr>
            <a:spLocks noGrp="1" noChangeArrowheads="1"/>
          </p:cNvSpPr>
          <p:nvPr>
            <p:ph type="body" idx="1"/>
          </p:nvPr>
        </p:nvSpPr>
        <p:spPr>
          <a:xfrm>
            <a:off x="917888" y="4416426"/>
            <a:ext cx="5046040" cy="4186238"/>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9ED7D8E-AC5C-4546-9D61-E4FCC677DA29}" type="slidenum">
              <a:rPr lang="en-US" smtClean="0"/>
              <a:pPr/>
              <a:t>7</a:t>
            </a:fld>
            <a:endParaRPr lang="en-US" smtClean="0"/>
          </a:p>
        </p:txBody>
      </p:sp>
      <p:sp>
        <p:nvSpPr>
          <p:cNvPr id="22531" name="Rectangle 2"/>
          <p:cNvSpPr>
            <a:spLocks noGrp="1" noRot="1" noChangeAspect="1" noChangeArrowheads="1" noTextEdit="1"/>
          </p:cNvSpPr>
          <p:nvPr>
            <p:ph type="sldImg"/>
          </p:nvPr>
        </p:nvSpPr>
        <p:spPr>
          <a:xfrm>
            <a:off x="2141538" y="693738"/>
            <a:ext cx="2614612" cy="3489325"/>
          </a:xfrm>
          <a:ln/>
        </p:spPr>
      </p:sp>
      <p:sp>
        <p:nvSpPr>
          <p:cNvPr id="22532" name="Rectangle 3"/>
          <p:cNvSpPr>
            <a:spLocks noGrp="1" noChangeArrowheads="1"/>
          </p:cNvSpPr>
          <p:nvPr>
            <p:ph type="body" idx="1"/>
          </p:nvPr>
        </p:nvSpPr>
        <p:spPr>
          <a:xfrm>
            <a:off x="917888" y="4416426"/>
            <a:ext cx="5046040" cy="4186238"/>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06993D9-02C1-4419-B1D6-04AD8DF8BF37}" type="slidenum">
              <a:rPr lang="en-US" smtClean="0"/>
              <a:pPr/>
              <a:t>8</a:t>
            </a:fld>
            <a:endParaRPr lang="en-US" smtClean="0"/>
          </a:p>
        </p:txBody>
      </p:sp>
      <p:sp>
        <p:nvSpPr>
          <p:cNvPr id="23555" name="Rectangle 2"/>
          <p:cNvSpPr>
            <a:spLocks noGrp="1" noRot="1" noChangeAspect="1" noChangeArrowheads="1" noTextEdit="1"/>
          </p:cNvSpPr>
          <p:nvPr>
            <p:ph type="sldImg"/>
          </p:nvPr>
        </p:nvSpPr>
        <p:spPr>
          <a:xfrm>
            <a:off x="2141538" y="693738"/>
            <a:ext cx="2614612" cy="3489325"/>
          </a:xfrm>
          <a:ln/>
        </p:spPr>
      </p:sp>
      <p:sp>
        <p:nvSpPr>
          <p:cNvPr id="23556" name="Rectangle 3"/>
          <p:cNvSpPr>
            <a:spLocks noGrp="1" noChangeArrowheads="1"/>
          </p:cNvSpPr>
          <p:nvPr>
            <p:ph type="body" idx="1"/>
          </p:nvPr>
        </p:nvSpPr>
        <p:spPr>
          <a:xfrm>
            <a:off x="917888" y="4416426"/>
            <a:ext cx="5046040" cy="4186238"/>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97F28A1-DCE4-49FB-A5C2-897B454909CA}" type="slidenum">
              <a:rPr lang="en-US" smtClean="0"/>
              <a:pPr/>
              <a:t>9</a:t>
            </a:fld>
            <a:endParaRPr lang="en-US" smtClean="0"/>
          </a:p>
        </p:txBody>
      </p:sp>
      <p:sp>
        <p:nvSpPr>
          <p:cNvPr id="25603" name="Rectangle 2"/>
          <p:cNvSpPr>
            <a:spLocks noGrp="1" noRot="1" noChangeAspect="1" noChangeArrowheads="1" noTextEdit="1"/>
          </p:cNvSpPr>
          <p:nvPr>
            <p:ph type="sldImg"/>
          </p:nvPr>
        </p:nvSpPr>
        <p:spPr>
          <a:xfrm>
            <a:off x="2141538" y="693738"/>
            <a:ext cx="2614612" cy="3489325"/>
          </a:xfrm>
          <a:ln/>
        </p:spPr>
      </p:sp>
      <p:sp>
        <p:nvSpPr>
          <p:cNvPr id="25604" name="Rectangle 3"/>
          <p:cNvSpPr>
            <a:spLocks noGrp="1" noChangeArrowheads="1"/>
          </p:cNvSpPr>
          <p:nvPr>
            <p:ph type="body" idx="1"/>
          </p:nvPr>
        </p:nvSpPr>
        <p:spPr>
          <a:xfrm>
            <a:off x="917888" y="4416426"/>
            <a:ext cx="5046040" cy="4186238"/>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34A2C1-3D8C-423D-B4E0-F907395797FD}"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4A2C1-3D8C-423D-B4E0-F907395797FD}"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4A2C1-3D8C-423D-B4E0-F907395797FD}"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4A2C1-3D8C-423D-B4E0-F907395797FD}"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4A2C1-3D8C-423D-B4E0-F907395797FD}"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34A2C1-3D8C-423D-B4E0-F907395797FD}" type="datetimeFigureOut">
              <a:rPr lang="en-US" smtClean="0"/>
              <a:pPr/>
              <a:t>7/29/2010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34A2C1-3D8C-423D-B4E0-F907395797FD}" type="datetimeFigureOut">
              <a:rPr lang="en-US" smtClean="0"/>
              <a:pPr/>
              <a:t>7/29/2010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A2C1-3D8C-423D-B4E0-F907395797FD}" type="datetimeFigureOut">
              <a:rPr lang="en-US" smtClean="0"/>
              <a:pPr/>
              <a:t>7/29/2010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4A2C1-3D8C-423D-B4E0-F907395797FD}" type="datetimeFigureOut">
              <a:rPr lang="en-US" smtClean="0"/>
              <a:pPr/>
              <a:t>7/29/2010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4A2C1-3D8C-423D-B4E0-F907395797FD}" type="datetimeFigureOut">
              <a:rPr lang="en-US" smtClean="0"/>
              <a:pPr/>
              <a:t>7/29/2010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4A2C1-3D8C-423D-B4E0-F907395797FD}" type="datetimeFigureOut">
              <a:rPr lang="en-US" smtClean="0"/>
              <a:pPr/>
              <a:t>7/29/2010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392F1-FBDC-4EC8-8DCD-65EDC2500B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334A2C1-3D8C-423D-B4E0-F907395797FD}" type="datetimeFigureOut">
              <a:rPr lang="en-US" smtClean="0"/>
              <a:pPr/>
              <a:t>7/29/2010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0F392F1-FBDC-4EC8-8DCD-65EDC2500B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9.png"/><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hyperlink" Target="http://www.cphp.org/" TargetMode="Externa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Microsoft_Office_Excel_97-2003_Worksheet2.xls"/><Relationship Id="rId5" Type="http://schemas.openxmlformats.org/officeDocument/2006/relationships/oleObject" Target="../embeddings/Microsoft_Office_Excel_97-2003_Worksheet1.xls"/><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Microsoft_Office_Excel_97-2003_Worksheet4.xls"/><Relationship Id="rId5" Type="http://schemas.openxmlformats.org/officeDocument/2006/relationships/oleObject" Target="../embeddings/Microsoft_Office_Excel_97-2003_Worksheet3.xls"/><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Microsoft_Office_Excel_97-2003_Worksheet6.xls"/><Relationship Id="rId5" Type="http://schemas.openxmlformats.org/officeDocument/2006/relationships/oleObject" Target="../embeddings/Microsoft_Office_Excel_97-2003_Worksheet5.xls"/><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Microsoft_Office_Excel_97-2003_Worksheet8.xls"/><Relationship Id="rId5" Type="http://schemas.openxmlformats.org/officeDocument/2006/relationships/oleObject" Target="../embeddings/Microsoft_Office_Excel_97-2003_Worksheet7.xls"/><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Microsoft_Office_Excel_97-2003_Worksheet12.xls"/><Relationship Id="rId3" Type="http://schemas.openxmlformats.org/officeDocument/2006/relationships/notesSlide" Target="../notesSlides/notesSlide8.xml"/><Relationship Id="rId7" Type="http://schemas.openxmlformats.org/officeDocument/2006/relationships/oleObject" Target="../embeddings/Microsoft_Office_Excel_97-2003_Worksheet11.xls"/><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Microsoft_Office_Excel_97-2003_Worksheet10.xls"/><Relationship Id="rId5" Type="http://schemas.openxmlformats.org/officeDocument/2006/relationships/oleObject" Target="../embeddings/Microsoft_Office_Excel_97-2003_Worksheet9.xls"/><Relationship Id="rId4" Type="http://schemas.openxmlformats.org/officeDocument/2006/relationships/oleObject" Target="../embeddings/oleObject5.bin"/><Relationship Id="rId9"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Microsoft_Office_Excel_97-2003_Worksheet13.xls"/><Relationship Id="rId5" Type="http://schemas.openxmlformats.org/officeDocument/2006/relationships/hyperlink" Target="http://www.cphp.org/" TargetMode="External"/><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a:effectLst/>
        </p:spPr>
        <p:txBody>
          <a:bodyPr wrap="none" anchor="ctr"/>
          <a:lstStyle/>
          <a:p>
            <a:endParaRPr lang="en-US"/>
          </a:p>
        </p:txBody>
      </p:sp>
      <p:graphicFrame>
        <p:nvGraphicFramePr>
          <p:cNvPr id="3075" name="Object 3"/>
          <p:cNvGraphicFramePr>
            <a:graphicFrameLocks noChangeAspect="1"/>
          </p:cNvGraphicFramePr>
          <p:nvPr/>
        </p:nvGraphicFramePr>
        <p:xfrm>
          <a:off x="457200" y="457200"/>
          <a:ext cx="762000" cy="747713"/>
        </p:xfrm>
        <a:graphic>
          <a:graphicData uri="http://schemas.openxmlformats.org/presentationml/2006/ole">
            <p:oleObj spid="_x0000_s28674" name="Photo Editor Photo" r:id="rId4" imgW="6219048" imgH="3677163" progId="">
              <p:embed/>
            </p:oleObj>
          </a:graphicData>
        </a:graphic>
      </p:graphicFrame>
      <p:sp>
        <p:nvSpPr>
          <p:cNvPr id="3076" name="Rectangle 4"/>
          <p:cNvSpPr>
            <a:spLocks noChangeArrowheads="1"/>
          </p:cNvSpPr>
          <p:nvPr/>
        </p:nvSpPr>
        <p:spPr bwMode="auto">
          <a:xfrm>
            <a:off x="4225925" y="8564563"/>
            <a:ext cx="184150" cy="457200"/>
          </a:xfrm>
          <a:prstGeom prst="rect">
            <a:avLst/>
          </a:prstGeom>
          <a:noFill/>
          <a:ln w="9525">
            <a:noFill/>
            <a:miter lim="800000"/>
            <a:headEnd/>
            <a:tailEnd/>
          </a:ln>
          <a:effectLst/>
        </p:spPr>
        <p:txBody>
          <a:bodyPr wrap="none">
            <a:spAutoFit/>
          </a:bodyPr>
          <a:lstStyle/>
          <a:p>
            <a:endParaRPr lang="en-US" sz="2400"/>
          </a:p>
        </p:txBody>
      </p:sp>
      <p:sp>
        <p:nvSpPr>
          <p:cNvPr id="3077" name="Text Box 5"/>
          <p:cNvSpPr txBox="1">
            <a:spLocks noChangeArrowheads="1"/>
          </p:cNvSpPr>
          <p:nvPr/>
        </p:nvSpPr>
        <p:spPr bwMode="auto">
          <a:xfrm>
            <a:off x="3505200" y="6019800"/>
            <a:ext cx="2667000" cy="457200"/>
          </a:xfrm>
          <a:prstGeom prst="rect">
            <a:avLst/>
          </a:prstGeom>
          <a:noFill/>
          <a:ln w="9525">
            <a:noFill/>
            <a:miter lim="800000"/>
            <a:headEnd/>
            <a:tailEnd/>
          </a:ln>
          <a:effectLst/>
        </p:spPr>
        <p:txBody>
          <a:bodyPr>
            <a:spAutoFit/>
          </a:bodyPr>
          <a:lstStyle/>
          <a:p>
            <a:endParaRPr lang="en-US" sz="2400"/>
          </a:p>
        </p:txBody>
      </p:sp>
      <p:pic>
        <p:nvPicPr>
          <p:cNvPr id="3078" name="Picture 6" descr="j0396069"/>
          <p:cNvPicPr>
            <a:picLocks noChangeAspect="1" noChangeArrowheads="1"/>
          </p:cNvPicPr>
          <p:nvPr/>
        </p:nvPicPr>
        <p:blipFill>
          <a:blip r:embed="rId5" cstate="print">
            <a:grayscl/>
          </a:blip>
          <a:srcRect/>
          <a:stretch>
            <a:fillRect/>
          </a:stretch>
        </p:blipFill>
        <p:spPr bwMode="auto">
          <a:xfrm>
            <a:off x="1066800" y="4572000"/>
            <a:ext cx="4876800" cy="2057400"/>
          </a:xfrm>
          <a:prstGeom prst="rect">
            <a:avLst/>
          </a:prstGeom>
          <a:noFill/>
          <a:ln w="9525">
            <a:solidFill>
              <a:srgbClr val="FF0000"/>
            </a:solidFill>
            <a:miter lim="800000"/>
            <a:headEnd/>
            <a:tailEnd/>
          </a:ln>
        </p:spPr>
      </p:pic>
      <p:sp>
        <p:nvSpPr>
          <p:cNvPr id="3079" name="Text Box 7"/>
          <p:cNvSpPr txBox="1">
            <a:spLocks noChangeArrowheads="1"/>
          </p:cNvSpPr>
          <p:nvPr/>
        </p:nvSpPr>
        <p:spPr bwMode="auto">
          <a:xfrm>
            <a:off x="1371600" y="304800"/>
            <a:ext cx="5181600" cy="1798638"/>
          </a:xfrm>
          <a:prstGeom prst="rect">
            <a:avLst/>
          </a:prstGeom>
          <a:noFill/>
          <a:ln w="9525">
            <a:noFill/>
            <a:miter lim="800000"/>
            <a:headEnd/>
            <a:tailEnd/>
          </a:ln>
          <a:effectLst/>
        </p:spPr>
        <p:txBody>
          <a:bodyPr>
            <a:spAutoFit/>
          </a:bodyPr>
          <a:lstStyle/>
          <a:p>
            <a:pPr algn="ctr">
              <a:spcBef>
                <a:spcPct val="50000"/>
              </a:spcBef>
            </a:pPr>
            <a:r>
              <a:rPr lang="en-US" sz="3200" dirty="0">
                <a:solidFill>
                  <a:schemeClr val="bg1"/>
                </a:solidFill>
                <a:effectLst>
                  <a:outerShdw blurRad="38100" dist="38100" dir="2700000" algn="tl">
                    <a:srgbClr val="C0C0C0"/>
                  </a:outerShdw>
                </a:effectLst>
                <a:latin typeface="Cooper Black" pitchFamily="18" charset="0"/>
              </a:rPr>
              <a:t>Colorado Physician Health Program</a:t>
            </a:r>
          </a:p>
          <a:p>
            <a:pPr>
              <a:spcBef>
                <a:spcPct val="50000"/>
              </a:spcBef>
            </a:pPr>
            <a:endParaRPr lang="en-US" sz="3200" dirty="0">
              <a:solidFill>
                <a:schemeClr val="bg1"/>
              </a:solidFill>
              <a:latin typeface="Cooper Black" pitchFamily="18" charset="0"/>
            </a:endParaRPr>
          </a:p>
        </p:txBody>
      </p:sp>
      <p:sp>
        <p:nvSpPr>
          <p:cNvPr id="3080" name="Text Box 8"/>
          <p:cNvSpPr txBox="1">
            <a:spLocks noChangeArrowheads="1"/>
          </p:cNvSpPr>
          <p:nvPr/>
        </p:nvSpPr>
        <p:spPr bwMode="auto">
          <a:xfrm>
            <a:off x="457200" y="1676400"/>
            <a:ext cx="6019800" cy="2490788"/>
          </a:xfrm>
          <a:prstGeom prst="rect">
            <a:avLst/>
          </a:prstGeom>
          <a:noFill/>
          <a:ln w="9525">
            <a:noFill/>
            <a:miter lim="800000"/>
            <a:headEnd/>
            <a:tailEnd/>
          </a:ln>
          <a:effectLst/>
        </p:spPr>
        <p:txBody>
          <a:bodyPr>
            <a:spAutoFit/>
          </a:bodyPr>
          <a:lstStyle/>
          <a:p>
            <a:pPr algn="ctr">
              <a:spcBef>
                <a:spcPct val="50000"/>
              </a:spcBef>
            </a:pPr>
            <a:r>
              <a:rPr lang="en-US" sz="2800" b="1" dirty="0" smtClean="0">
                <a:solidFill>
                  <a:schemeClr val="hlink"/>
                </a:solidFill>
                <a:effectLst>
                  <a:outerShdw blurRad="38100" dist="38100" dir="2700000" algn="tl">
                    <a:srgbClr val="C0C0C0"/>
                  </a:outerShdw>
                </a:effectLst>
                <a:latin typeface="Castellar" pitchFamily="18" charset="0"/>
              </a:rPr>
              <a:t>COMMUNITY </a:t>
            </a:r>
            <a:r>
              <a:rPr lang="en-US" sz="2800" b="1" dirty="0">
                <a:solidFill>
                  <a:schemeClr val="hlink"/>
                </a:solidFill>
                <a:effectLst>
                  <a:outerShdw blurRad="38100" dist="38100" dir="2700000" algn="tl">
                    <a:srgbClr val="C0C0C0"/>
                  </a:outerShdw>
                </a:effectLst>
                <a:latin typeface="Castellar" pitchFamily="18" charset="0"/>
              </a:rPr>
              <a:t>report</a:t>
            </a:r>
            <a:endParaRPr lang="en-US" sz="2800" b="1" dirty="0">
              <a:solidFill>
                <a:schemeClr val="hlink"/>
              </a:solidFill>
              <a:latin typeface="Tempus Sans ITC" pitchFamily="82" charset="0"/>
            </a:endParaRPr>
          </a:p>
          <a:p>
            <a:pPr algn="ctr">
              <a:spcBef>
                <a:spcPct val="50000"/>
              </a:spcBef>
            </a:pPr>
            <a:r>
              <a:rPr lang="en-US" sz="1600" b="1" dirty="0">
                <a:solidFill>
                  <a:schemeClr val="hlink"/>
                </a:solidFill>
                <a:latin typeface="Tempus Sans ITC" pitchFamily="82" charset="0"/>
              </a:rPr>
              <a:t>July 1, </a:t>
            </a:r>
            <a:r>
              <a:rPr lang="en-US" sz="1600" b="1" dirty="0" smtClean="0">
                <a:solidFill>
                  <a:schemeClr val="hlink"/>
                </a:solidFill>
                <a:latin typeface="Tempus Sans ITC" pitchFamily="82" charset="0"/>
              </a:rPr>
              <a:t>2009 </a:t>
            </a:r>
            <a:r>
              <a:rPr lang="en-US" sz="1600" b="1" dirty="0">
                <a:solidFill>
                  <a:schemeClr val="hlink"/>
                </a:solidFill>
                <a:latin typeface="Tempus Sans ITC" pitchFamily="82" charset="0"/>
              </a:rPr>
              <a:t>through June 30, </a:t>
            </a:r>
            <a:r>
              <a:rPr lang="en-US" sz="1600" b="1" dirty="0" smtClean="0">
                <a:solidFill>
                  <a:schemeClr val="hlink"/>
                </a:solidFill>
                <a:latin typeface="Tempus Sans ITC" pitchFamily="82" charset="0"/>
              </a:rPr>
              <a:t>2010</a:t>
            </a:r>
            <a:endParaRPr lang="en-US" sz="1600" b="1" dirty="0">
              <a:solidFill>
                <a:schemeClr val="hlink"/>
              </a:solidFill>
              <a:latin typeface="Tempus Sans ITC" pitchFamily="82" charset="0"/>
            </a:endParaRPr>
          </a:p>
          <a:p>
            <a:pPr algn="ctr">
              <a:spcBef>
                <a:spcPct val="50000"/>
              </a:spcBef>
            </a:pPr>
            <a:r>
              <a:rPr lang="en-US" sz="1600" dirty="0"/>
              <a:t>by </a:t>
            </a:r>
          </a:p>
          <a:p>
            <a:pPr algn="ctr">
              <a:spcBef>
                <a:spcPct val="50000"/>
              </a:spcBef>
            </a:pPr>
            <a:r>
              <a:rPr lang="en-US" dirty="0"/>
              <a:t>Sarah R. Early, </a:t>
            </a:r>
            <a:r>
              <a:rPr lang="en-US" dirty="0" err="1"/>
              <a:t>PsyD</a:t>
            </a:r>
            <a:r>
              <a:rPr lang="en-US" dirty="0"/>
              <a:t>, Executive Director </a:t>
            </a:r>
          </a:p>
          <a:p>
            <a:pPr algn="ctr">
              <a:spcBef>
                <a:spcPct val="50000"/>
              </a:spcBef>
            </a:pPr>
            <a:r>
              <a:rPr lang="en-US" dirty="0"/>
              <a:t>Doris C. Gundersen, MD, Medical Director</a:t>
            </a:r>
          </a:p>
          <a:p>
            <a:pPr algn="ctr">
              <a:spcBef>
                <a:spcPct val="50000"/>
              </a:spcBef>
            </a:pPr>
            <a:r>
              <a:rPr lang="en-US" dirty="0"/>
              <a:t>Colorado Physician Health Program</a:t>
            </a:r>
          </a:p>
        </p:txBody>
      </p:sp>
      <p:sp>
        <p:nvSpPr>
          <p:cNvPr id="3081" name="Rectangle 9"/>
          <p:cNvSpPr>
            <a:spLocks noChangeArrowheads="1"/>
          </p:cNvSpPr>
          <p:nvPr/>
        </p:nvSpPr>
        <p:spPr bwMode="auto">
          <a:xfrm>
            <a:off x="304800" y="1676400"/>
            <a:ext cx="6248400" cy="2590800"/>
          </a:xfrm>
          <a:prstGeom prst="rect">
            <a:avLst/>
          </a:prstGeom>
          <a:noFill/>
          <a:ln w="25400">
            <a:solidFill>
              <a:schemeClr val="tx1"/>
            </a:solidFill>
            <a:miter lim="800000"/>
            <a:headEnd/>
            <a:tailEnd/>
          </a:ln>
          <a:effectLst/>
        </p:spPr>
        <p:txBody>
          <a:bodyPr wrap="none" anchor="ctr"/>
          <a:lstStyle/>
          <a:p>
            <a:endParaRPr lang="en-US"/>
          </a:p>
        </p:txBody>
      </p:sp>
      <p:sp>
        <p:nvSpPr>
          <p:cNvPr id="3082" name="Rectangle 10"/>
          <p:cNvSpPr>
            <a:spLocks noChangeArrowheads="1"/>
          </p:cNvSpPr>
          <p:nvPr/>
        </p:nvSpPr>
        <p:spPr bwMode="auto">
          <a:xfrm>
            <a:off x="381000" y="6934200"/>
            <a:ext cx="6248400" cy="1905000"/>
          </a:xfrm>
          <a:prstGeom prst="rect">
            <a:avLst/>
          </a:prstGeom>
          <a:noFill/>
          <a:ln w="25400">
            <a:solidFill>
              <a:schemeClr val="tx1"/>
            </a:solidFill>
            <a:miter lim="800000"/>
            <a:headEnd/>
            <a:tailEnd/>
          </a:ln>
          <a:effectLst/>
        </p:spPr>
        <p:txBody>
          <a:bodyPr wrap="none" anchor="ctr"/>
          <a:lstStyle/>
          <a:p>
            <a:endParaRPr lang="en-US"/>
          </a:p>
        </p:txBody>
      </p:sp>
      <p:sp>
        <p:nvSpPr>
          <p:cNvPr id="3083" name="Rectangle 11"/>
          <p:cNvSpPr>
            <a:spLocks noChangeArrowheads="1"/>
          </p:cNvSpPr>
          <p:nvPr/>
        </p:nvSpPr>
        <p:spPr bwMode="auto">
          <a:xfrm>
            <a:off x="457200" y="6934200"/>
            <a:ext cx="6172200" cy="1922463"/>
          </a:xfrm>
          <a:prstGeom prst="rect">
            <a:avLst/>
          </a:prstGeom>
          <a:noFill/>
          <a:ln w="9525">
            <a:noFill/>
            <a:miter lim="800000"/>
            <a:headEnd/>
            <a:tailEnd/>
          </a:ln>
          <a:effectLst/>
        </p:spPr>
        <p:txBody>
          <a:bodyPr>
            <a:spAutoFit/>
          </a:bodyPr>
          <a:lstStyle/>
          <a:p>
            <a:pPr algn="ctr"/>
            <a:r>
              <a:rPr lang="en-US" sz="2000">
                <a:solidFill>
                  <a:schemeClr val="hlink"/>
                </a:solidFill>
              </a:rPr>
              <a:t>The mission of Colorado Physician Health Program is to assist physicians, residents, medical students, physician assistants and physician assistant students who may have health problems which if left untreated, could adversely affect their ability to practice medicine safely.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0" y="1447800"/>
            <a:ext cx="3810000" cy="7734300"/>
          </a:xfrm>
          <a:prstGeom prst="rect">
            <a:avLst/>
          </a:prstGeom>
          <a:noFill/>
          <a:ln w="9525">
            <a:noFill/>
            <a:miter lim="800000"/>
            <a:headEnd/>
            <a:tailEnd/>
          </a:ln>
        </p:spPr>
        <p:txBody>
          <a:bodyPr>
            <a:spAutoFit/>
          </a:bodyPr>
          <a:lstStyle/>
          <a:p>
            <a:pPr>
              <a:spcBef>
                <a:spcPct val="20000"/>
              </a:spcBef>
            </a:pPr>
            <a:r>
              <a:rPr lang="en-US" sz="1200" b="1" u="sng">
                <a:solidFill>
                  <a:srgbClr val="000000"/>
                </a:solidFill>
              </a:rPr>
              <a:t>Audiences</a:t>
            </a:r>
            <a:endParaRPr lang="en-US" sz="1200" b="1">
              <a:solidFill>
                <a:srgbClr val="000000"/>
              </a:solidFill>
            </a:endParaRPr>
          </a:p>
          <a:p>
            <a:pPr>
              <a:spcBef>
                <a:spcPct val="20000"/>
              </a:spcBef>
            </a:pPr>
            <a:r>
              <a:rPr lang="en-US" sz="1100">
                <a:solidFill>
                  <a:srgbClr val="000000"/>
                </a:solidFill>
              </a:rPr>
              <a:t>Arkansas Valley Regional Medical Center</a:t>
            </a:r>
          </a:p>
          <a:p>
            <a:pPr>
              <a:spcBef>
                <a:spcPct val="20000"/>
              </a:spcBef>
            </a:pPr>
            <a:r>
              <a:rPr lang="en-US" sz="1100">
                <a:solidFill>
                  <a:srgbClr val="000000"/>
                </a:solidFill>
              </a:rPr>
              <a:t>Aspen Valley Hospital </a:t>
            </a:r>
          </a:p>
          <a:p>
            <a:pPr>
              <a:spcBef>
                <a:spcPct val="20000"/>
              </a:spcBef>
            </a:pPr>
            <a:r>
              <a:rPr lang="en-US" sz="1100">
                <a:solidFill>
                  <a:srgbClr val="000000"/>
                </a:solidFill>
              </a:rPr>
              <a:t>Avista Adventist Hospital </a:t>
            </a:r>
          </a:p>
          <a:p>
            <a:pPr>
              <a:spcBef>
                <a:spcPct val="20000"/>
              </a:spcBef>
            </a:pPr>
            <a:r>
              <a:rPr lang="en-US" sz="1100">
                <a:solidFill>
                  <a:srgbClr val="000000"/>
                </a:solidFill>
              </a:rPr>
              <a:t>Boulder Community Hospital</a:t>
            </a:r>
          </a:p>
          <a:p>
            <a:pPr>
              <a:spcBef>
                <a:spcPct val="20000"/>
              </a:spcBef>
            </a:pPr>
            <a:r>
              <a:rPr lang="en-US" sz="1100">
                <a:solidFill>
                  <a:srgbClr val="000000"/>
                </a:solidFill>
              </a:rPr>
              <a:t>Center for Creative Leadership</a:t>
            </a:r>
          </a:p>
          <a:p>
            <a:pPr>
              <a:spcBef>
                <a:spcPct val="20000"/>
              </a:spcBef>
            </a:pPr>
            <a:r>
              <a:rPr lang="en-US" sz="1100">
                <a:solidFill>
                  <a:srgbClr val="000000"/>
                </a:solidFill>
              </a:rPr>
              <a:t>Colorado Medical Society</a:t>
            </a:r>
          </a:p>
          <a:p>
            <a:pPr>
              <a:spcBef>
                <a:spcPct val="20000"/>
              </a:spcBef>
            </a:pPr>
            <a:r>
              <a:rPr lang="en-US" sz="1100">
                <a:solidFill>
                  <a:srgbClr val="000000"/>
                </a:solidFill>
              </a:rPr>
              <a:t>Colorado Patient Safety Coalition </a:t>
            </a:r>
          </a:p>
          <a:p>
            <a:pPr>
              <a:spcBef>
                <a:spcPct val="20000"/>
              </a:spcBef>
            </a:pPr>
            <a:r>
              <a:rPr lang="en-US" sz="1100">
                <a:solidFill>
                  <a:srgbClr val="000000"/>
                </a:solidFill>
              </a:rPr>
              <a:t>Colorado Personalized Education for Physicians</a:t>
            </a:r>
          </a:p>
          <a:p>
            <a:pPr>
              <a:spcBef>
                <a:spcPct val="20000"/>
              </a:spcBef>
            </a:pPr>
            <a:r>
              <a:rPr lang="en-US" sz="1100">
                <a:solidFill>
                  <a:srgbClr val="000000"/>
                </a:solidFill>
              </a:rPr>
              <a:t>Colorado Permanente Medical Group </a:t>
            </a:r>
          </a:p>
          <a:p>
            <a:pPr>
              <a:spcBef>
                <a:spcPct val="20000"/>
              </a:spcBef>
            </a:pPr>
            <a:r>
              <a:rPr lang="en-US" sz="1100">
                <a:solidFill>
                  <a:srgbClr val="000000"/>
                </a:solidFill>
              </a:rPr>
              <a:t>COPIC Companies </a:t>
            </a:r>
          </a:p>
          <a:p>
            <a:pPr>
              <a:spcBef>
                <a:spcPct val="20000"/>
              </a:spcBef>
            </a:pPr>
            <a:r>
              <a:rPr lang="en-US" sz="1100">
                <a:solidFill>
                  <a:srgbClr val="000000"/>
                </a:solidFill>
              </a:rPr>
              <a:t>Colorado Plains Medical Center </a:t>
            </a:r>
          </a:p>
          <a:p>
            <a:pPr>
              <a:spcBef>
                <a:spcPct val="20000"/>
              </a:spcBef>
            </a:pPr>
            <a:r>
              <a:rPr lang="en-US" sz="1100">
                <a:solidFill>
                  <a:srgbClr val="000000"/>
                </a:solidFill>
              </a:rPr>
              <a:t>Colorado Psychiatric Society</a:t>
            </a:r>
          </a:p>
          <a:p>
            <a:pPr>
              <a:spcBef>
                <a:spcPct val="20000"/>
              </a:spcBef>
            </a:pPr>
            <a:r>
              <a:rPr lang="en-US" sz="1100">
                <a:solidFill>
                  <a:srgbClr val="000000"/>
                </a:solidFill>
              </a:rPr>
              <a:t>Delta County Memorial Hospital</a:t>
            </a:r>
          </a:p>
          <a:p>
            <a:pPr>
              <a:spcBef>
                <a:spcPct val="20000"/>
              </a:spcBef>
            </a:pPr>
            <a:r>
              <a:rPr lang="en-US" sz="1100">
                <a:solidFill>
                  <a:srgbClr val="000000"/>
                </a:solidFill>
              </a:rPr>
              <a:t>Estes Park Medical Center</a:t>
            </a:r>
          </a:p>
          <a:p>
            <a:pPr>
              <a:spcBef>
                <a:spcPct val="20000"/>
              </a:spcBef>
            </a:pPr>
            <a:r>
              <a:rPr lang="en-US" sz="1100">
                <a:solidFill>
                  <a:srgbClr val="000000"/>
                </a:solidFill>
              </a:rPr>
              <a:t>El Paso County Medical Society </a:t>
            </a:r>
          </a:p>
          <a:p>
            <a:pPr>
              <a:spcBef>
                <a:spcPct val="20000"/>
              </a:spcBef>
            </a:pPr>
            <a:r>
              <a:rPr lang="en-US" sz="1100">
                <a:solidFill>
                  <a:srgbClr val="000000"/>
                </a:solidFill>
              </a:rPr>
              <a:t>Exempla Good Samaritan Hospital</a:t>
            </a:r>
          </a:p>
          <a:p>
            <a:pPr>
              <a:spcBef>
                <a:spcPct val="20000"/>
              </a:spcBef>
            </a:pPr>
            <a:r>
              <a:rPr lang="en-US" sz="1100">
                <a:solidFill>
                  <a:srgbClr val="000000"/>
                </a:solidFill>
              </a:rPr>
              <a:t>Exempla Healthcare Administration</a:t>
            </a:r>
          </a:p>
          <a:p>
            <a:pPr>
              <a:spcBef>
                <a:spcPct val="20000"/>
              </a:spcBef>
            </a:pPr>
            <a:r>
              <a:rPr lang="en-US" sz="1100">
                <a:solidFill>
                  <a:srgbClr val="000000"/>
                </a:solidFill>
              </a:rPr>
              <a:t>Family Health West Practice</a:t>
            </a:r>
          </a:p>
          <a:p>
            <a:pPr>
              <a:spcBef>
                <a:spcPct val="20000"/>
              </a:spcBef>
            </a:pPr>
            <a:r>
              <a:rPr lang="en-US" sz="1100">
                <a:solidFill>
                  <a:srgbClr val="000000"/>
                </a:solidFill>
              </a:rPr>
              <a:t>Fort Collins Family Medicine Residency</a:t>
            </a:r>
          </a:p>
          <a:p>
            <a:pPr>
              <a:spcBef>
                <a:spcPct val="20000"/>
              </a:spcBef>
            </a:pPr>
            <a:r>
              <a:rPr lang="en-US" sz="1100">
                <a:solidFill>
                  <a:srgbClr val="000000"/>
                </a:solidFill>
              </a:rPr>
              <a:t>Gunnison Valley Hospital</a:t>
            </a:r>
          </a:p>
          <a:p>
            <a:pPr>
              <a:spcBef>
                <a:spcPct val="20000"/>
              </a:spcBef>
            </a:pPr>
            <a:r>
              <a:rPr lang="en-US" sz="1100">
                <a:solidFill>
                  <a:srgbClr val="000000"/>
                </a:solidFill>
              </a:rPr>
              <a:t>Littleton Adventist Hospital</a:t>
            </a:r>
          </a:p>
          <a:p>
            <a:pPr>
              <a:spcBef>
                <a:spcPct val="20000"/>
              </a:spcBef>
            </a:pPr>
            <a:r>
              <a:rPr lang="en-US" sz="1100">
                <a:solidFill>
                  <a:srgbClr val="000000"/>
                </a:solidFill>
              </a:rPr>
              <a:t>Medical Center of Aurora</a:t>
            </a:r>
          </a:p>
          <a:p>
            <a:pPr>
              <a:spcBef>
                <a:spcPct val="20000"/>
              </a:spcBef>
            </a:pPr>
            <a:r>
              <a:rPr lang="en-US" sz="1100">
                <a:solidFill>
                  <a:srgbClr val="000000"/>
                </a:solidFill>
              </a:rPr>
              <a:t>Melissa Memorial Hospital </a:t>
            </a:r>
          </a:p>
          <a:p>
            <a:pPr>
              <a:spcBef>
                <a:spcPct val="20000"/>
              </a:spcBef>
            </a:pPr>
            <a:r>
              <a:rPr lang="en-US" sz="1100">
                <a:solidFill>
                  <a:srgbClr val="000000"/>
                </a:solidFill>
              </a:rPr>
              <a:t>Memorial Hospital in Colorado Springs</a:t>
            </a:r>
          </a:p>
          <a:p>
            <a:pPr>
              <a:spcBef>
                <a:spcPct val="20000"/>
              </a:spcBef>
            </a:pPr>
            <a:r>
              <a:rPr lang="en-US" sz="1100">
                <a:solidFill>
                  <a:srgbClr val="000000"/>
                </a:solidFill>
              </a:rPr>
              <a:t>Mercy Medical Center</a:t>
            </a:r>
          </a:p>
          <a:p>
            <a:pPr>
              <a:spcBef>
                <a:spcPct val="20000"/>
              </a:spcBef>
            </a:pPr>
            <a:r>
              <a:rPr lang="en-US" sz="1100">
                <a:solidFill>
                  <a:srgbClr val="000000"/>
                </a:solidFill>
              </a:rPr>
              <a:t>Montrose Medical Center </a:t>
            </a:r>
          </a:p>
          <a:p>
            <a:pPr>
              <a:spcBef>
                <a:spcPct val="20000"/>
              </a:spcBef>
            </a:pPr>
            <a:r>
              <a:rPr lang="en-US" sz="1100">
                <a:solidFill>
                  <a:srgbClr val="000000"/>
                </a:solidFill>
              </a:rPr>
              <a:t>National Jewish Hospital </a:t>
            </a:r>
          </a:p>
          <a:p>
            <a:pPr>
              <a:spcBef>
                <a:spcPct val="20000"/>
              </a:spcBef>
            </a:pPr>
            <a:r>
              <a:rPr lang="en-US" sz="1100">
                <a:solidFill>
                  <a:srgbClr val="000000"/>
                </a:solidFill>
              </a:rPr>
              <a:t>Northern Colorado Medical Center </a:t>
            </a:r>
          </a:p>
          <a:p>
            <a:pPr>
              <a:spcBef>
                <a:spcPct val="20000"/>
              </a:spcBef>
            </a:pPr>
            <a:r>
              <a:rPr lang="en-US" sz="1100">
                <a:solidFill>
                  <a:srgbClr val="000000"/>
                </a:solidFill>
              </a:rPr>
              <a:t>Northern Colorado Rehabilitation Hospital </a:t>
            </a:r>
          </a:p>
          <a:p>
            <a:pPr>
              <a:spcBef>
                <a:spcPct val="20000"/>
              </a:spcBef>
            </a:pPr>
            <a:r>
              <a:rPr lang="en-US" sz="1100">
                <a:solidFill>
                  <a:srgbClr val="000000"/>
                </a:solidFill>
              </a:rPr>
              <a:t>Pikes Peak Hospice &amp; Palliative Care </a:t>
            </a:r>
          </a:p>
          <a:p>
            <a:pPr>
              <a:spcBef>
                <a:spcPct val="20000"/>
              </a:spcBef>
            </a:pPr>
            <a:r>
              <a:rPr lang="en-US" sz="1100">
                <a:solidFill>
                  <a:srgbClr val="000000"/>
                </a:solidFill>
              </a:rPr>
              <a:t>Platte Valley Hospital</a:t>
            </a:r>
          </a:p>
          <a:p>
            <a:pPr>
              <a:spcBef>
                <a:spcPct val="20000"/>
              </a:spcBef>
            </a:pPr>
            <a:r>
              <a:rPr lang="en-US" sz="1100">
                <a:solidFill>
                  <a:srgbClr val="000000"/>
                </a:solidFill>
              </a:rPr>
              <a:t>Porter Adventist Hospital </a:t>
            </a:r>
          </a:p>
          <a:p>
            <a:pPr>
              <a:spcBef>
                <a:spcPct val="20000"/>
              </a:spcBef>
            </a:pPr>
            <a:r>
              <a:rPr lang="en-US" sz="1100">
                <a:solidFill>
                  <a:srgbClr val="000000"/>
                </a:solidFill>
              </a:rPr>
              <a:t>Poudre Valley Hospital</a:t>
            </a:r>
          </a:p>
          <a:p>
            <a:pPr>
              <a:spcBef>
                <a:spcPct val="20000"/>
              </a:spcBef>
            </a:pPr>
            <a:r>
              <a:rPr lang="en-US" sz="1100">
                <a:solidFill>
                  <a:srgbClr val="000000"/>
                </a:solidFill>
              </a:rPr>
              <a:t>Red Rocks Community College Physician Assistants</a:t>
            </a:r>
          </a:p>
          <a:p>
            <a:pPr>
              <a:spcBef>
                <a:spcPct val="20000"/>
              </a:spcBef>
            </a:pPr>
            <a:r>
              <a:rPr lang="en-US" sz="1100">
                <a:solidFill>
                  <a:srgbClr val="000000"/>
                </a:solidFill>
              </a:rPr>
              <a:t>Rocky Vista University College of Osteopathic Medicine</a:t>
            </a:r>
          </a:p>
          <a:p>
            <a:pPr>
              <a:spcBef>
                <a:spcPct val="20000"/>
              </a:spcBef>
            </a:pPr>
            <a:endParaRPr lang="en-US" sz="1100">
              <a:solidFill>
                <a:srgbClr val="000000"/>
              </a:solidFill>
            </a:endParaRPr>
          </a:p>
          <a:p>
            <a:pPr algn="ctr">
              <a:spcBef>
                <a:spcPct val="20000"/>
              </a:spcBef>
            </a:pPr>
            <a:endParaRPr lang="en-US" sz="1100">
              <a:solidFill>
                <a:srgbClr val="000000"/>
              </a:solidFill>
            </a:endParaRPr>
          </a:p>
        </p:txBody>
      </p:sp>
      <p:sp>
        <p:nvSpPr>
          <p:cNvPr id="11268" name="AutoShape 3"/>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p:spPr>
        <p:txBody>
          <a:bodyPr wrap="none" anchor="ctr"/>
          <a:lstStyle/>
          <a:p>
            <a:endParaRPr lang="en-US"/>
          </a:p>
        </p:txBody>
      </p:sp>
      <p:graphicFrame>
        <p:nvGraphicFramePr>
          <p:cNvPr id="11266" name="Object 4"/>
          <p:cNvGraphicFramePr>
            <a:graphicFrameLocks noChangeAspect="1"/>
          </p:cNvGraphicFramePr>
          <p:nvPr/>
        </p:nvGraphicFramePr>
        <p:xfrm>
          <a:off x="457200" y="457200"/>
          <a:ext cx="762000" cy="747713"/>
        </p:xfrm>
        <a:graphic>
          <a:graphicData uri="http://schemas.openxmlformats.org/presentationml/2006/ole">
            <p:oleObj spid="_x0000_s24578" name="Photo Editor Photo" r:id="rId4" imgW="6219048" imgH="3677163" progId="">
              <p:embed/>
            </p:oleObj>
          </a:graphicData>
        </a:graphic>
      </p:graphicFrame>
      <p:sp>
        <p:nvSpPr>
          <p:cNvPr id="11269" name="Rectangle 5"/>
          <p:cNvSpPr>
            <a:spLocks noChangeArrowheads="1"/>
          </p:cNvSpPr>
          <p:nvPr/>
        </p:nvSpPr>
        <p:spPr bwMode="auto">
          <a:xfrm>
            <a:off x="4225925" y="8564563"/>
            <a:ext cx="184150" cy="457200"/>
          </a:xfrm>
          <a:prstGeom prst="rect">
            <a:avLst/>
          </a:prstGeom>
          <a:noFill/>
          <a:ln w="9525">
            <a:noFill/>
            <a:miter lim="800000"/>
            <a:headEnd/>
            <a:tailEnd/>
          </a:ln>
        </p:spPr>
        <p:txBody>
          <a:bodyPr wrap="none">
            <a:spAutoFit/>
          </a:bodyPr>
          <a:lstStyle/>
          <a:p>
            <a:endParaRPr lang="en-US" sz="2400"/>
          </a:p>
        </p:txBody>
      </p:sp>
      <p:sp>
        <p:nvSpPr>
          <p:cNvPr id="11270" name="Text Box 6"/>
          <p:cNvSpPr txBox="1">
            <a:spLocks noChangeArrowheads="1"/>
          </p:cNvSpPr>
          <p:nvPr/>
        </p:nvSpPr>
        <p:spPr bwMode="auto">
          <a:xfrm>
            <a:off x="3505200" y="6019800"/>
            <a:ext cx="2667000" cy="457200"/>
          </a:xfrm>
          <a:prstGeom prst="rect">
            <a:avLst/>
          </a:prstGeom>
          <a:noFill/>
          <a:ln w="9525">
            <a:noFill/>
            <a:miter lim="800000"/>
            <a:headEnd/>
            <a:tailEnd/>
          </a:ln>
        </p:spPr>
        <p:txBody>
          <a:bodyPr>
            <a:spAutoFit/>
          </a:bodyPr>
          <a:lstStyle/>
          <a:p>
            <a:endParaRPr lang="en-US" sz="2400"/>
          </a:p>
        </p:txBody>
      </p:sp>
      <p:sp>
        <p:nvSpPr>
          <p:cNvPr id="22535" name="Text Box 7"/>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bg1"/>
                </a:solidFill>
                <a:latin typeface="Cooper Black" pitchFamily="18" charset="0"/>
              </a:rPr>
              <a:t>Colorado Physician Health Program</a:t>
            </a:r>
          </a:p>
          <a:p>
            <a:pPr algn="ctr">
              <a:spcBef>
                <a:spcPct val="50000"/>
              </a:spcBef>
              <a:defRPr/>
            </a:pPr>
            <a:r>
              <a:rPr lang="en-US" b="1">
                <a:solidFill>
                  <a:schemeClr val="bg1"/>
                </a:solidFill>
                <a:effectLst>
                  <a:outerShdw blurRad="38100" dist="38100" dir="2700000" algn="tl">
                    <a:srgbClr val="C0C0C0"/>
                  </a:outerShdw>
                </a:effectLst>
                <a:latin typeface="Castellar" pitchFamily="18" charset="0"/>
              </a:rPr>
              <a:t>Community outreach</a:t>
            </a:r>
            <a:r>
              <a:rPr lang="en-US" b="1">
                <a:solidFill>
                  <a:schemeClr val="bg1"/>
                </a:solidFill>
                <a:latin typeface="Tempus Sans ITC" pitchFamily="82" charset="0"/>
              </a:rPr>
              <a:t> Continued…</a:t>
            </a:r>
          </a:p>
          <a:p>
            <a:pPr algn="ctr">
              <a:spcBef>
                <a:spcPct val="50000"/>
              </a:spcBef>
              <a:defRPr/>
            </a:pPr>
            <a:r>
              <a:rPr lang="en-US" sz="1200" b="1">
                <a:solidFill>
                  <a:schemeClr val="bg1"/>
                </a:solidFill>
                <a:latin typeface="Tempus Sans ITC" pitchFamily="82" charset="0"/>
              </a:rPr>
              <a:t>July 1, 2009 through June 30, 2010</a:t>
            </a:r>
          </a:p>
          <a:p>
            <a:pPr>
              <a:spcBef>
                <a:spcPct val="50000"/>
              </a:spcBef>
              <a:defRPr/>
            </a:pPr>
            <a:endParaRPr lang="en-US" sz="1200">
              <a:solidFill>
                <a:schemeClr val="bg1"/>
              </a:solidFill>
              <a:latin typeface="Cooper Black" pitchFamily="18" charset="0"/>
            </a:endParaRPr>
          </a:p>
        </p:txBody>
      </p:sp>
      <p:pic>
        <p:nvPicPr>
          <p:cNvPr id="11272" name="Picture 8" descr="Counties Map 3"/>
          <p:cNvPicPr>
            <a:picLocks noChangeAspect="1" noChangeArrowheads="1"/>
          </p:cNvPicPr>
          <p:nvPr/>
        </p:nvPicPr>
        <p:blipFill>
          <a:blip r:embed="rId5" cstate="print"/>
          <a:srcRect/>
          <a:stretch>
            <a:fillRect/>
          </a:stretch>
        </p:blipFill>
        <p:spPr bwMode="auto">
          <a:xfrm>
            <a:off x="3657600" y="1676400"/>
            <a:ext cx="3200400" cy="3048000"/>
          </a:xfrm>
          <a:prstGeom prst="rect">
            <a:avLst/>
          </a:prstGeom>
          <a:solidFill>
            <a:srgbClr val="003366"/>
          </a:solidFill>
          <a:ln w="9525">
            <a:noFill/>
            <a:miter lim="800000"/>
            <a:headEnd/>
            <a:tailEnd/>
          </a:ln>
        </p:spPr>
      </p:pic>
      <p:sp>
        <p:nvSpPr>
          <p:cNvPr id="11273" name="Line 11"/>
          <p:cNvSpPr>
            <a:spLocks noChangeShapeType="1"/>
          </p:cNvSpPr>
          <p:nvPr/>
        </p:nvSpPr>
        <p:spPr bwMode="auto">
          <a:xfrm>
            <a:off x="4572000" y="5029200"/>
            <a:ext cx="2286000" cy="0"/>
          </a:xfrm>
          <a:prstGeom prst="line">
            <a:avLst/>
          </a:prstGeom>
          <a:noFill/>
          <a:ln w="57150">
            <a:solidFill>
              <a:schemeClr val="tx1"/>
            </a:solidFill>
            <a:round/>
            <a:headEnd/>
            <a:tailEnd/>
          </a:ln>
        </p:spPr>
        <p:txBody>
          <a:bodyPr/>
          <a:lstStyle/>
          <a:p>
            <a:endParaRPr lang="en-US"/>
          </a:p>
        </p:txBody>
      </p:sp>
      <p:sp>
        <p:nvSpPr>
          <p:cNvPr id="11274" name="Text Box 12"/>
          <p:cNvSpPr txBox="1">
            <a:spLocks noChangeArrowheads="1"/>
          </p:cNvSpPr>
          <p:nvPr/>
        </p:nvSpPr>
        <p:spPr bwMode="auto">
          <a:xfrm>
            <a:off x="6248400" y="8901113"/>
            <a:ext cx="609600" cy="246062"/>
          </a:xfrm>
          <a:prstGeom prst="rect">
            <a:avLst/>
          </a:prstGeom>
          <a:noFill/>
          <a:ln w="9525">
            <a:noFill/>
            <a:miter lim="800000"/>
            <a:headEnd/>
            <a:tailEnd/>
          </a:ln>
        </p:spPr>
        <p:txBody>
          <a:bodyPr>
            <a:spAutoFit/>
          </a:bodyPr>
          <a:lstStyle/>
          <a:p>
            <a:pPr>
              <a:spcBef>
                <a:spcPct val="50000"/>
              </a:spcBef>
            </a:pPr>
            <a:r>
              <a:rPr lang="en-US" sz="1000"/>
              <a:t>11</a:t>
            </a:r>
          </a:p>
        </p:txBody>
      </p:sp>
      <p:sp>
        <p:nvSpPr>
          <p:cNvPr id="11275" name="Rectangle 15"/>
          <p:cNvSpPr>
            <a:spLocks noChangeArrowheads="1"/>
          </p:cNvSpPr>
          <p:nvPr/>
        </p:nvSpPr>
        <p:spPr bwMode="auto">
          <a:xfrm>
            <a:off x="3124200" y="5638800"/>
            <a:ext cx="3429000" cy="427038"/>
          </a:xfrm>
          <a:prstGeom prst="rect">
            <a:avLst/>
          </a:prstGeom>
          <a:noFill/>
          <a:ln w="9525">
            <a:noFill/>
            <a:miter lim="800000"/>
            <a:headEnd/>
            <a:tailEnd/>
          </a:ln>
        </p:spPr>
        <p:txBody>
          <a:bodyPr>
            <a:spAutoFit/>
          </a:bodyPr>
          <a:lstStyle/>
          <a:p>
            <a:pPr>
              <a:spcBef>
                <a:spcPct val="20000"/>
              </a:spcBef>
            </a:pPr>
            <a:endParaRPr lang="en-US" sz="1000">
              <a:solidFill>
                <a:srgbClr val="000000"/>
              </a:solidFill>
            </a:endParaRPr>
          </a:p>
          <a:p>
            <a:pPr>
              <a:spcBef>
                <a:spcPct val="20000"/>
              </a:spcBef>
            </a:pPr>
            <a:endParaRPr lang="en-US" sz="1000">
              <a:solidFill>
                <a:srgbClr val="000000"/>
              </a:solidFill>
            </a:endParaRPr>
          </a:p>
        </p:txBody>
      </p:sp>
      <p:sp>
        <p:nvSpPr>
          <p:cNvPr id="11276" name="Rectangle 18"/>
          <p:cNvSpPr>
            <a:spLocks noChangeArrowheads="1"/>
          </p:cNvSpPr>
          <p:nvPr/>
        </p:nvSpPr>
        <p:spPr bwMode="auto">
          <a:xfrm>
            <a:off x="2286000" y="5105400"/>
            <a:ext cx="4572000" cy="3511550"/>
          </a:xfrm>
          <a:prstGeom prst="rect">
            <a:avLst/>
          </a:prstGeom>
          <a:noFill/>
          <a:ln w="9525">
            <a:noFill/>
            <a:miter lim="800000"/>
            <a:headEnd/>
            <a:tailEnd/>
          </a:ln>
        </p:spPr>
        <p:txBody>
          <a:bodyPr>
            <a:spAutoFit/>
          </a:bodyPr>
          <a:lstStyle/>
          <a:p>
            <a:pPr algn="r">
              <a:spcBef>
                <a:spcPct val="20000"/>
              </a:spcBef>
            </a:pPr>
            <a:r>
              <a:rPr lang="en-US" sz="1100">
                <a:solidFill>
                  <a:srgbClr val="000000"/>
                </a:solidFill>
              </a:rPr>
              <a:t>Rose Medical Center</a:t>
            </a:r>
          </a:p>
          <a:p>
            <a:pPr algn="r">
              <a:spcBef>
                <a:spcPct val="20000"/>
              </a:spcBef>
            </a:pPr>
            <a:r>
              <a:rPr lang="en-US" sz="1100">
                <a:solidFill>
                  <a:srgbClr val="000000"/>
                </a:solidFill>
              </a:rPr>
              <a:t>St. Joseph’s Hospital</a:t>
            </a:r>
          </a:p>
          <a:p>
            <a:pPr algn="r">
              <a:spcBef>
                <a:spcPct val="20000"/>
              </a:spcBef>
            </a:pPr>
            <a:r>
              <a:rPr lang="en-US" sz="1100">
                <a:solidFill>
                  <a:srgbClr val="000000"/>
                </a:solidFill>
              </a:rPr>
              <a:t>St. Mary’s Hospital</a:t>
            </a:r>
          </a:p>
          <a:p>
            <a:pPr algn="r">
              <a:spcBef>
                <a:spcPct val="20000"/>
              </a:spcBef>
            </a:pPr>
            <a:r>
              <a:rPr lang="en-US" sz="1100">
                <a:solidFill>
                  <a:srgbClr val="000000"/>
                </a:solidFill>
              </a:rPr>
              <a:t>St. Vincent General Hospital</a:t>
            </a:r>
          </a:p>
          <a:p>
            <a:pPr algn="r">
              <a:spcBef>
                <a:spcPct val="20000"/>
              </a:spcBef>
            </a:pPr>
            <a:r>
              <a:rPr lang="en-US" sz="1100">
                <a:solidFill>
                  <a:srgbClr val="000000"/>
                </a:solidFill>
              </a:rPr>
              <a:t>Sedgwick County Hospital</a:t>
            </a:r>
          </a:p>
          <a:p>
            <a:pPr algn="r">
              <a:spcBef>
                <a:spcPct val="20000"/>
              </a:spcBef>
            </a:pPr>
            <a:r>
              <a:rPr lang="en-US" sz="1100">
                <a:solidFill>
                  <a:srgbClr val="000000"/>
                </a:solidFill>
              </a:rPr>
              <a:t>Southern Colorado Family Medicine Residency</a:t>
            </a:r>
          </a:p>
          <a:p>
            <a:pPr algn="r">
              <a:spcBef>
                <a:spcPct val="20000"/>
              </a:spcBef>
            </a:pPr>
            <a:r>
              <a:rPr lang="en-US" sz="1100">
                <a:solidFill>
                  <a:srgbClr val="000000"/>
                </a:solidFill>
              </a:rPr>
              <a:t>Sterling Regional Medical Center </a:t>
            </a:r>
          </a:p>
          <a:p>
            <a:pPr algn="r">
              <a:spcBef>
                <a:spcPct val="20000"/>
              </a:spcBef>
            </a:pPr>
            <a:r>
              <a:rPr lang="en-US" sz="1100">
                <a:solidFill>
                  <a:srgbClr val="000000"/>
                </a:solidFill>
              </a:rPr>
              <a:t>Swedish Medical Center </a:t>
            </a:r>
          </a:p>
          <a:p>
            <a:pPr algn="r">
              <a:spcBef>
                <a:spcPct val="20000"/>
              </a:spcBef>
            </a:pPr>
            <a:r>
              <a:rPr lang="en-US" sz="1100">
                <a:solidFill>
                  <a:srgbClr val="000000"/>
                </a:solidFill>
              </a:rPr>
              <a:t>UC Denver Anesthesiology Department</a:t>
            </a:r>
          </a:p>
          <a:p>
            <a:pPr algn="r">
              <a:spcBef>
                <a:spcPct val="20000"/>
              </a:spcBef>
            </a:pPr>
            <a:r>
              <a:rPr lang="en-US" sz="1100">
                <a:solidFill>
                  <a:srgbClr val="000000"/>
                </a:solidFill>
              </a:rPr>
              <a:t>UC Denver Child Health Associate and Physician Assistant Program</a:t>
            </a:r>
          </a:p>
          <a:p>
            <a:pPr algn="r">
              <a:spcBef>
                <a:spcPct val="20000"/>
              </a:spcBef>
            </a:pPr>
            <a:r>
              <a:rPr lang="en-US" sz="1100">
                <a:solidFill>
                  <a:srgbClr val="000000"/>
                </a:solidFill>
              </a:rPr>
              <a:t>UC Denver Graduate Medical Education</a:t>
            </a:r>
          </a:p>
          <a:p>
            <a:pPr algn="r">
              <a:spcBef>
                <a:spcPct val="20000"/>
              </a:spcBef>
            </a:pPr>
            <a:r>
              <a:rPr lang="en-US" sz="1100">
                <a:solidFill>
                  <a:srgbClr val="000000"/>
                </a:solidFill>
              </a:rPr>
              <a:t>UC Denver Psychiatric Department</a:t>
            </a:r>
          </a:p>
          <a:p>
            <a:pPr algn="r">
              <a:spcBef>
                <a:spcPct val="20000"/>
              </a:spcBef>
            </a:pPr>
            <a:r>
              <a:rPr lang="en-US" sz="1100">
                <a:solidFill>
                  <a:srgbClr val="000000"/>
                </a:solidFill>
              </a:rPr>
              <a:t>UC Denver Psychiatric Students</a:t>
            </a:r>
          </a:p>
          <a:p>
            <a:pPr algn="r">
              <a:spcBef>
                <a:spcPct val="20000"/>
              </a:spcBef>
            </a:pPr>
            <a:r>
              <a:rPr lang="en-US" sz="1100">
                <a:solidFill>
                  <a:srgbClr val="000000"/>
                </a:solidFill>
              </a:rPr>
              <a:t>UC Denver School of Medicine</a:t>
            </a:r>
          </a:p>
          <a:p>
            <a:pPr algn="r">
              <a:spcBef>
                <a:spcPct val="20000"/>
              </a:spcBef>
            </a:pPr>
            <a:r>
              <a:rPr lang="en-US" sz="1100">
                <a:solidFill>
                  <a:srgbClr val="000000"/>
                </a:solidFill>
              </a:rPr>
              <a:t>Vail Valley Hospital</a:t>
            </a:r>
          </a:p>
          <a:p>
            <a:pPr algn="r">
              <a:spcBef>
                <a:spcPct val="20000"/>
              </a:spcBef>
            </a:pPr>
            <a:r>
              <a:rPr lang="en-US" sz="1100">
                <a:solidFill>
                  <a:srgbClr val="000000"/>
                </a:solidFill>
              </a:rPr>
              <a:t>Valley View Hospital</a:t>
            </a:r>
          </a:p>
          <a:p>
            <a:pPr algn="r">
              <a:spcBef>
                <a:spcPct val="20000"/>
              </a:spcBef>
            </a:pPr>
            <a:r>
              <a:rPr lang="en-US" sz="1100">
                <a:solidFill>
                  <a:srgbClr val="000000"/>
                </a:solidFill>
              </a:rPr>
              <a:t>Yampa Valley Medical Center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p:spPr>
        <p:txBody>
          <a:bodyPr wrap="none" anchor="ctr"/>
          <a:lstStyle/>
          <a:p>
            <a:endParaRPr lang="en-US"/>
          </a:p>
        </p:txBody>
      </p:sp>
      <p:graphicFrame>
        <p:nvGraphicFramePr>
          <p:cNvPr id="2050" name="Object 3"/>
          <p:cNvGraphicFramePr>
            <a:graphicFrameLocks noChangeAspect="1"/>
          </p:cNvGraphicFramePr>
          <p:nvPr/>
        </p:nvGraphicFramePr>
        <p:xfrm>
          <a:off x="457200" y="457200"/>
          <a:ext cx="762000" cy="747713"/>
        </p:xfrm>
        <a:graphic>
          <a:graphicData uri="http://schemas.openxmlformats.org/presentationml/2006/ole">
            <p:oleObj spid="_x0000_s15362" name="Photo Editor Photo" r:id="rId4" imgW="6219048" imgH="3677163" progId="">
              <p:embed/>
            </p:oleObj>
          </a:graphicData>
        </a:graphic>
      </p:graphicFrame>
      <p:sp>
        <p:nvSpPr>
          <p:cNvPr id="2052" name="Rectangle 4"/>
          <p:cNvSpPr>
            <a:spLocks noChangeArrowheads="1"/>
          </p:cNvSpPr>
          <p:nvPr/>
        </p:nvSpPr>
        <p:spPr bwMode="auto">
          <a:xfrm>
            <a:off x="4225925" y="8564563"/>
            <a:ext cx="184150" cy="457200"/>
          </a:xfrm>
          <a:prstGeom prst="rect">
            <a:avLst/>
          </a:prstGeom>
          <a:noFill/>
          <a:ln w="9525">
            <a:noFill/>
            <a:miter lim="800000"/>
            <a:headEnd/>
            <a:tailEnd/>
          </a:ln>
        </p:spPr>
        <p:txBody>
          <a:bodyPr wrap="none">
            <a:spAutoFit/>
          </a:bodyPr>
          <a:lstStyle/>
          <a:p>
            <a:endParaRPr lang="en-US" sz="2400"/>
          </a:p>
        </p:txBody>
      </p:sp>
      <p:sp>
        <p:nvSpPr>
          <p:cNvPr id="2053" name="Text Box 5"/>
          <p:cNvSpPr txBox="1">
            <a:spLocks noChangeArrowheads="1"/>
          </p:cNvSpPr>
          <p:nvPr/>
        </p:nvSpPr>
        <p:spPr bwMode="auto">
          <a:xfrm>
            <a:off x="3505200" y="6019800"/>
            <a:ext cx="2667000" cy="457200"/>
          </a:xfrm>
          <a:prstGeom prst="rect">
            <a:avLst/>
          </a:prstGeom>
          <a:noFill/>
          <a:ln w="9525">
            <a:noFill/>
            <a:miter lim="800000"/>
            <a:headEnd/>
            <a:tailEnd/>
          </a:ln>
        </p:spPr>
        <p:txBody>
          <a:bodyPr>
            <a:spAutoFit/>
          </a:bodyPr>
          <a:lstStyle/>
          <a:p>
            <a:endParaRPr lang="en-US" sz="2400"/>
          </a:p>
        </p:txBody>
      </p:sp>
      <p:sp>
        <p:nvSpPr>
          <p:cNvPr id="6150" name="Text Box 6"/>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bg1"/>
                </a:solidFill>
                <a:latin typeface="Cooper Black" pitchFamily="18" charset="0"/>
              </a:rPr>
              <a:t>Colorado Physician Health Program</a:t>
            </a:r>
          </a:p>
          <a:p>
            <a:pPr algn="ctr">
              <a:spcBef>
                <a:spcPct val="50000"/>
              </a:spcBef>
              <a:defRPr/>
            </a:pPr>
            <a:r>
              <a:rPr lang="en-US" b="1">
                <a:solidFill>
                  <a:schemeClr val="bg1"/>
                </a:solidFill>
                <a:effectLst>
                  <a:outerShdw blurRad="38100" dist="38100" dir="2700000" algn="tl">
                    <a:srgbClr val="C0C0C0"/>
                  </a:outerShdw>
                </a:effectLst>
                <a:latin typeface="Castellar" pitchFamily="18" charset="0"/>
              </a:rPr>
              <a:t>Program Highlights</a:t>
            </a:r>
            <a:r>
              <a:rPr lang="en-US" b="1">
                <a:solidFill>
                  <a:schemeClr val="bg1"/>
                </a:solidFill>
                <a:latin typeface="Tempus Sans ITC" pitchFamily="82" charset="0"/>
              </a:rPr>
              <a:t> </a:t>
            </a:r>
          </a:p>
          <a:p>
            <a:pPr algn="ctr">
              <a:spcBef>
                <a:spcPct val="50000"/>
              </a:spcBef>
              <a:defRPr/>
            </a:pPr>
            <a:r>
              <a:rPr lang="en-US" sz="1200" b="1">
                <a:solidFill>
                  <a:schemeClr val="bg1"/>
                </a:solidFill>
                <a:latin typeface="Tempus Sans ITC" pitchFamily="82" charset="0"/>
              </a:rPr>
              <a:t>July 1, 2009 through June 30, 2010</a:t>
            </a:r>
          </a:p>
          <a:p>
            <a:pPr>
              <a:spcBef>
                <a:spcPct val="50000"/>
              </a:spcBef>
              <a:defRPr/>
            </a:pPr>
            <a:endParaRPr lang="en-US" sz="1200">
              <a:solidFill>
                <a:schemeClr val="bg1"/>
              </a:solidFill>
              <a:latin typeface="Cooper Black" pitchFamily="18" charset="0"/>
            </a:endParaRPr>
          </a:p>
        </p:txBody>
      </p:sp>
      <p:sp>
        <p:nvSpPr>
          <p:cNvPr id="2055" name="Text Box 10"/>
          <p:cNvSpPr txBox="1">
            <a:spLocks noChangeArrowheads="1"/>
          </p:cNvSpPr>
          <p:nvPr/>
        </p:nvSpPr>
        <p:spPr bwMode="auto">
          <a:xfrm>
            <a:off x="6248400" y="8901113"/>
            <a:ext cx="609600" cy="242887"/>
          </a:xfrm>
          <a:prstGeom prst="rect">
            <a:avLst/>
          </a:prstGeom>
          <a:noFill/>
          <a:ln w="9525">
            <a:noFill/>
            <a:miter lim="800000"/>
            <a:headEnd/>
            <a:tailEnd/>
          </a:ln>
        </p:spPr>
        <p:txBody>
          <a:bodyPr>
            <a:spAutoFit/>
          </a:bodyPr>
          <a:lstStyle/>
          <a:p>
            <a:pPr>
              <a:spcBef>
                <a:spcPct val="50000"/>
              </a:spcBef>
            </a:pPr>
            <a:r>
              <a:rPr lang="en-US" sz="1000"/>
              <a:t>2</a:t>
            </a:r>
          </a:p>
        </p:txBody>
      </p:sp>
      <p:sp>
        <p:nvSpPr>
          <p:cNvPr id="2056" name="Text Box 12"/>
          <p:cNvSpPr txBox="1">
            <a:spLocks noChangeArrowheads="1"/>
          </p:cNvSpPr>
          <p:nvPr/>
        </p:nvSpPr>
        <p:spPr bwMode="auto">
          <a:xfrm>
            <a:off x="152400" y="1600200"/>
            <a:ext cx="1828800" cy="5248275"/>
          </a:xfrm>
          <a:prstGeom prst="rect">
            <a:avLst/>
          </a:prstGeom>
          <a:noFill/>
          <a:ln w="19050">
            <a:solidFill>
              <a:schemeClr val="tx1"/>
            </a:solidFill>
            <a:miter lim="800000"/>
            <a:headEnd/>
            <a:tailEnd/>
          </a:ln>
        </p:spPr>
        <p:txBody>
          <a:bodyPr>
            <a:spAutoFit/>
          </a:bodyPr>
          <a:lstStyle/>
          <a:p>
            <a:pPr algn="ctr">
              <a:spcBef>
                <a:spcPct val="50000"/>
              </a:spcBef>
            </a:pPr>
            <a:r>
              <a:rPr lang="en-US" sz="1000" b="1" dirty="0">
                <a:solidFill>
                  <a:srgbClr val="003368"/>
                </a:solidFill>
              </a:rPr>
              <a:t>Board of Directors</a:t>
            </a:r>
            <a:br>
              <a:rPr lang="en-US" sz="1000" b="1" dirty="0">
                <a:solidFill>
                  <a:srgbClr val="003368"/>
                </a:solidFill>
              </a:rPr>
            </a:br>
            <a:r>
              <a:rPr lang="en-US" sz="1000" b="1" dirty="0">
                <a:solidFill>
                  <a:srgbClr val="003368"/>
                </a:solidFill>
              </a:rPr>
              <a:t>2009 – 2010</a:t>
            </a:r>
          </a:p>
          <a:p>
            <a:r>
              <a:rPr lang="en-US" sz="900" i="1" dirty="0">
                <a:solidFill>
                  <a:srgbClr val="000000"/>
                </a:solidFill>
              </a:rPr>
              <a:t>Chair</a:t>
            </a:r>
            <a:r>
              <a:rPr lang="en-US" sz="900" dirty="0">
                <a:solidFill>
                  <a:srgbClr val="000000"/>
                </a:solidFill>
              </a:rPr>
              <a:t/>
            </a:r>
            <a:br>
              <a:rPr lang="en-US" sz="900" dirty="0">
                <a:solidFill>
                  <a:srgbClr val="000000"/>
                </a:solidFill>
              </a:rPr>
            </a:br>
            <a:r>
              <a:rPr lang="en-US" sz="900" b="1" dirty="0">
                <a:solidFill>
                  <a:srgbClr val="000000"/>
                </a:solidFill>
              </a:rPr>
              <a:t>James Borgstede, MD </a:t>
            </a:r>
          </a:p>
          <a:p>
            <a:endParaRPr lang="en-US" sz="900" dirty="0">
              <a:solidFill>
                <a:srgbClr val="000000"/>
              </a:solidFill>
            </a:endParaRPr>
          </a:p>
          <a:p>
            <a:r>
              <a:rPr lang="en-US" sz="900" i="1" dirty="0">
                <a:solidFill>
                  <a:srgbClr val="000000"/>
                </a:solidFill>
              </a:rPr>
              <a:t>Vice-Chair</a:t>
            </a:r>
            <a:r>
              <a:rPr lang="en-US" sz="900" dirty="0">
                <a:solidFill>
                  <a:srgbClr val="000000"/>
                </a:solidFill>
              </a:rPr>
              <a:t/>
            </a:r>
            <a:br>
              <a:rPr lang="en-US" sz="900" dirty="0">
                <a:solidFill>
                  <a:srgbClr val="000000"/>
                </a:solidFill>
              </a:rPr>
            </a:br>
            <a:r>
              <a:rPr lang="en-US" sz="900" b="1" dirty="0">
                <a:solidFill>
                  <a:srgbClr val="000000"/>
                </a:solidFill>
              </a:rPr>
              <a:t>George Dikeou, </a:t>
            </a:r>
            <a:r>
              <a:rPr lang="en-US" sz="900" b="1" dirty="0" smtClean="0">
                <a:solidFill>
                  <a:srgbClr val="000000"/>
                </a:solidFill>
              </a:rPr>
              <a:t>Esq.</a:t>
            </a:r>
            <a:endParaRPr lang="en-US" sz="900" b="1" dirty="0">
              <a:solidFill>
                <a:srgbClr val="000000"/>
              </a:solidFill>
            </a:endParaRPr>
          </a:p>
          <a:p>
            <a:endParaRPr lang="en-US" sz="900" i="1" dirty="0">
              <a:solidFill>
                <a:srgbClr val="000000"/>
              </a:solidFill>
            </a:endParaRPr>
          </a:p>
          <a:p>
            <a:r>
              <a:rPr lang="en-US" sz="900" i="1" dirty="0">
                <a:solidFill>
                  <a:srgbClr val="000000"/>
                </a:solidFill>
              </a:rPr>
              <a:t>Secretary</a:t>
            </a:r>
            <a:r>
              <a:rPr lang="en-US" sz="900" dirty="0">
                <a:solidFill>
                  <a:srgbClr val="000000"/>
                </a:solidFill>
              </a:rPr>
              <a:t/>
            </a:r>
            <a:br>
              <a:rPr lang="en-US" sz="900" dirty="0">
                <a:solidFill>
                  <a:srgbClr val="000000"/>
                </a:solidFill>
              </a:rPr>
            </a:br>
            <a:r>
              <a:rPr lang="en-US" sz="900" b="1" dirty="0">
                <a:solidFill>
                  <a:srgbClr val="000000"/>
                </a:solidFill>
              </a:rPr>
              <a:t>Thomas </a:t>
            </a:r>
            <a:r>
              <a:rPr lang="en-US" sz="900" b="1" dirty="0" err="1">
                <a:solidFill>
                  <a:srgbClr val="000000"/>
                </a:solidFill>
              </a:rPr>
              <a:t>Currigan</a:t>
            </a:r>
            <a:r>
              <a:rPr lang="en-US" sz="900" b="1" dirty="0">
                <a:solidFill>
                  <a:srgbClr val="000000"/>
                </a:solidFill>
              </a:rPr>
              <a:t>, </a:t>
            </a:r>
            <a:r>
              <a:rPr lang="en-US" sz="900" b="1" dirty="0" smtClean="0">
                <a:solidFill>
                  <a:srgbClr val="000000"/>
                </a:solidFill>
              </a:rPr>
              <a:t>Jr.</a:t>
            </a:r>
            <a:endParaRPr lang="en-US" sz="900" b="1" dirty="0">
              <a:solidFill>
                <a:srgbClr val="000000"/>
              </a:solidFill>
            </a:endParaRPr>
          </a:p>
          <a:p>
            <a:endParaRPr lang="en-US" sz="900" dirty="0">
              <a:solidFill>
                <a:srgbClr val="000000"/>
              </a:solidFill>
            </a:endParaRPr>
          </a:p>
          <a:p>
            <a:r>
              <a:rPr lang="en-US" sz="900" i="1" dirty="0">
                <a:solidFill>
                  <a:srgbClr val="000000"/>
                </a:solidFill>
              </a:rPr>
              <a:t>Treasurer</a:t>
            </a:r>
            <a:r>
              <a:rPr lang="en-US" sz="900" dirty="0">
                <a:solidFill>
                  <a:srgbClr val="000000"/>
                </a:solidFill>
              </a:rPr>
              <a:t/>
            </a:r>
            <a:br>
              <a:rPr lang="en-US" sz="900" dirty="0">
                <a:solidFill>
                  <a:srgbClr val="000000"/>
                </a:solidFill>
              </a:rPr>
            </a:br>
            <a:r>
              <a:rPr lang="en-US" sz="900" b="1" dirty="0">
                <a:solidFill>
                  <a:srgbClr val="000000"/>
                </a:solidFill>
              </a:rPr>
              <a:t>Larry A. Schafer, MD </a:t>
            </a:r>
            <a:r>
              <a:rPr lang="en-US" sz="900" dirty="0">
                <a:solidFill>
                  <a:srgbClr val="000000"/>
                </a:solidFill>
              </a:rPr>
              <a:t/>
            </a:r>
            <a:br>
              <a:rPr lang="en-US" sz="900" dirty="0">
                <a:solidFill>
                  <a:srgbClr val="000000"/>
                </a:solidFill>
              </a:rPr>
            </a:br>
            <a:endParaRPr lang="en-US" sz="900" dirty="0">
              <a:solidFill>
                <a:srgbClr val="000000"/>
              </a:solidFill>
            </a:endParaRPr>
          </a:p>
          <a:p>
            <a:r>
              <a:rPr lang="en-US" sz="900" i="1" dirty="0">
                <a:solidFill>
                  <a:srgbClr val="000000"/>
                </a:solidFill>
              </a:rPr>
              <a:t>Director-At-Large</a:t>
            </a:r>
            <a:r>
              <a:rPr lang="en-US" sz="900" dirty="0">
                <a:solidFill>
                  <a:srgbClr val="000000"/>
                </a:solidFill>
              </a:rPr>
              <a:t/>
            </a:r>
            <a:br>
              <a:rPr lang="en-US" sz="900" dirty="0">
                <a:solidFill>
                  <a:srgbClr val="000000"/>
                </a:solidFill>
              </a:rPr>
            </a:br>
            <a:r>
              <a:rPr lang="en-US" sz="900" b="1" dirty="0">
                <a:solidFill>
                  <a:srgbClr val="000000"/>
                </a:solidFill>
              </a:rPr>
              <a:t>John </a:t>
            </a:r>
            <a:r>
              <a:rPr lang="en-US" sz="900" b="1" dirty="0" err="1">
                <a:solidFill>
                  <a:srgbClr val="000000"/>
                </a:solidFill>
              </a:rPr>
              <a:t>Genrich</a:t>
            </a:r>
            <a:r>
              <a:rPr lang="en-US" sz="900" b="1" dirty="0">
                <a:solidFill>
                  <a:srgbClr val="000000"/>
                </a:solidFill>
              </a:rPr>
              <a:t>, MD </a:t>
            </a:r>
            <a:r>
              <a:rPr lang="en-US" sz="900" dirty="0">
                <a:solidFill>
                  <a:srgbClr val="000000"/>
                </a:solidFill>
              </a:rPr>
              <a:t/>
            </a:r>
            <a:br>
              <a:rPr lang="en-US" sz="900" dirty="0">
                <a:solidFill>
                  <a:srgbClr val="000000"/>
                </a:solidFill>
              </a:rPr>
            </a:br>
            <a:endParaRPr lang="en-US" sz="900" dirty="0">
              <a:solidFill>
                <a:srgbClr val="000000"/>
              </a:solidFill>
            </a:endParaRPr>
          </a:p>
          <a:p>
            <a:r>
              <a:rPr lang="en-US" sz="900" b="1" dirty="0">
                <a:solidFill>
                  <a:srgbClr val="000000"/>
                </a:solidFill>
              </a:rPr>
              <a:t>Thomas G. </a:t>
            </a:r>
            <a:r>
              <a:rPr lang="en-US" sz="900" b="1" dirty="0" err="1">
                <a:solidFill>
                  <a:srgbClr val="000000"/>
                </a:solidFill>
              </a:rPr>
              <a:t>Currigan</a:t>
            </a:r>
            <a:r>
              <a:rPr lang="en-US" sz="900" b="1" dirty="0">
                <a:solidFill>
                  <a:srgbClr val="000000"/>
                </a:solidFill>
              </a:rPr>
              <a:t>, Jr. </a:t>
            </a:r>
          </a:p>
          <a:p>
            <a:endParaRPr lang="en-US" sz="900" b="1" dirty="0">
              <a:solidFill>
                <a:srgbClr val="000000"/>
              </a:solidFill>
            </a:endParaRPr>
          </a:p>
          <a:p>
            <a:r>
              <a:rPr lang="en-US" sz="900" b="1" dirty="0">
                <a:solidFill>
                  <a:srgbClr val="000000"/>
                </a:solidFill>
              </a:rPr>
              <a:t>Maureen J. Garrity, PhD</a:t>
            </a:r>
            <a:r>
              <a:rPr lang="en-US" sz="900" dirty="0">
                <a:solidFill>
                  <a:srgbClr val="000000"/>
                </a:solidFill>
              </a:rPr>
              <a:t/>
            </a:r>
            <a:br>
              <a:rPr lang="en-US" sz="900" dirty="0">
                <a:solidFill>
                  <a:srgbClr val="000000"/>
                </a:solidFill>
              </a:rPr>
            </a:br>
            <a:endParaRPr lang="en-US" sz="900" dirty="0">
              <a:solidFill>
                <a:srgbClr val="000000"/>
              </a:solidFill>
            </a:endParaRPr>
          </a:p>
          <a:p>
            <a:r>
              <a:rPr lang="en-US" sz="900" b="1" dirty="0">
                <a:solidFill>
                  <a:srgbClr val="000000"/>
                </a:solidFill>
              </a:rPr>
              <a:t>John H. </a:t>
            </a:r>
            <a:r>
              <a:rPr lang="en-US" sz="900" b="1" dirty="0" err="1">
                <a:solidFill>
                  <a:srgbClr val="000000"/>
                </a:solidFill>
              </a:rPr>
              <a:t>Genrich</a:t>
            </a:r>
            <a:r>
              <a:rPr lang="en-US" sz="900" b="1" dirty="0">
                <a:solidFill>
                  <a:srgbClr val="000000"/>
                </a:solidFill>
              </a:rPr>
              <a:t>, MD</a:t>
            </a:r>
            <a:r>
              <a:rPr lang="en-US" sz="900" dirty="0">
                <a:solidFill>
                  <a:srgbClr val="000000"/>
                </a:solidFill>
              </a:rPr>
              <a:t/>
            </a:r>
            <a:br>
              <a:rPr lang="en-US" sz="900" dirty="0">
                <a:solidFill>
                  <a:srgbClr val="000000"/>
                </a:solidFill>
              </a:rPr>
            </a:br>
            <a:endParaRPr lang="en-US" sz="900" dirty="0">
              <a:solidFill>
                <a:srgbClr val="000000"/>
              </a:solidFill>
            </a:endParaRPr>
          </a:p>
          <a:p>
            <a:r>
              <a:rPr lang="en-US" sz="900" b="1" dirty="0">
                <a:solidFill>
                  <a:srgbClr val="000000"/>
                </a:solidFill>
              </a:rPr>
              <a:t>Caroline M. </a:t>
            </a:r>
            <a:r>
              <a:rPr lang="en-US" sz="900" b="1" dirty="0" err="1">
                <a:solidFill>
                  <a:srgbClr val="000000"/>
                </a:solidFill>
              </a:rPr>
              <a:t>Gellrick</a:t>
            </a:r>
            <a:r>
              <a:rPr lang="en-US" sz="900" b="1" dirty="0">
                <a:solidFill>
                  <a:srgbClr val="000000"/>
                </a:solidFill>
              </a:rPr>
              <a:t>, MD</a:t>
            </a:r>
            <a:r>
              <a:rPr lang="en-US" sz="900" dirty="0">
                <a:solidFill>
                  <a:srgbClr val="000000"/>
                </a:solidFill>
              </a:rPr>
              <a:t> </a:t>
            </a:r>
          </a:p>
          <a:p>
            <a:endParaRPr lang="en-US" sz="900" b="1" dirty="0">
              <a:solidFill>
                <a:srgbClr val="000000"/>
              </a:solidFill>
            </a:endParaRPr>
          </a:p>
          <a:p>
            <a:r>
              <a:rPr lang="en-US" sz="900" b="1" dirty="0">
                <a:solidFill>
                  <a:srgbClr val="000000"/>
                </a:solidFill>
              </a:rPr>
              <a:t>Jim Keller, PA-C</a:t>
            </a:r>
          </a:p>
          <a:p>
            <a:endParaRPr lang="en-US" sz="900" b="1" dirty="0">
              <a:solidFill>
                <a:srgbClr val="000000"/>
              </a:solidFill>
            </a:endParaRPr>
          </a:p>
          <a:p>
            <a:r>
              <a:rPr lang="en-US" sz="900" b="1" dirty="0">
                <a:solidFill>
                  <a:srgbClr val="000000"/>
                </a:solidFill>
              </a:rPr>
              <a:t>Debbie Lazarus</a:t>
            </a:r>
            <a:r>
              <a:rPr lang="en-US" sz="900" dirty="0">
                <a:solidFill>
                  <a:srgbClr val="000000"/>
                </a:solidFill>
              </a:rPr>
              <a:t/>
            </a:r>
            <a:br>
              <a:rPr lang="en-US" sz="900" dirty="0">
                <a:solidFill>
                  <a:srgbClr val="000000"/>
                </a:solidFill>
              </a:rPr>
            </a:br>
            <a:endParaRPr lang="en-US" sz="900" dirty="0">
              <a:solidFill>
                <a:srgbClr val="000000"/>
              </a:solidFill>
            </a:endParaRPr>
          </a:p>
          <a:p>
            <a:r>
              <a:rPr lang="en-US" sz="900" b="1" dirty="0">
                <a:solidFill>
                  <a:srgbClr val="000000"/>
                </a:solidFill>
              </a:rPr>
              <a:t>Michael </a:t>
            </a:r>
            <a:r>
              <a:rPr lang="en-US" sz="900" b="1" dirty="0" err="1">
                <a:solidFill>
                  <a:srgbClr val="000000"/>
                </a:solidFill>
              </a:rPr>
              <a:t>Michalek</a:t>
            </a:r>
            <a:r>
              <a:rPr lang="en-US" sz="900" b="1" dirty="0">
                <a:solidFill>
                  <a:srgbClr val="000000"/>
                </a:solidFill>
              </a:rPr>
              <a:t>, MD</a:t>
            </a:r>
            <a:r>
              <a:rPr lang="en-US" sz="900" dirty="0">
                <a:solidFill>
                  <a:srgbClr val="000000"/>
                </a:solidFill>
              </a:rPr>
              <a:t/>
            </a:r>
            <a:br>
              <a:rPr lang="en-US" sz="900" dirty="0">
                <a:solidFill>
                  <a:srgbClr val="000000"/>
                </a:solidFill>
              </a:rPr>
            </a:br>
            <a:endParaRPr lang="en-US" sz="900" dirty="0">
              <a:solidFill>
                <a:srgbClr val="000000"/>
              </a:solidFill>
            </a:endParaRPr>
          </a:p>
          <a:p>
            <a:r>
              <a:rPr lang="en-US" sz="900" b="1" dirty="0">
                <a:solidFill>
                  <a:srgbClr val="000000"/>
                </a:solidFill>
              </a:rPr>
              <a:t>Doug </a:t>
            </a:r>
            <a:r>
              <a:rPr lang="en-US" sz="900" b="1" dirty="0" err="1">
                <a:solidFill>
                  <a:srgbClr val="000000"/>
                </a:solidFill>
              </a:rPr>
              <a:t>Speedie</a:t>
            </a:r>
            <a:r>
              <a:rPr lang="en-US" sz="900" b="1" dirty="0">
                <a:solidFill>
                  <a:srgbClr val="000000"/>
                </a:solidFill>
              </a:rPr>
              <a:t>, MD</a:t>
            </a:r>
          </a:p>
          <a:p>
            <a:endParaRPr lang="en-US" sz="900" b="1" dirty="0">
              <a:solidFill>
                <a:srgbClr val="000000"/>
              </a:solidFill>
            </a:endParaRPr>
          </a:p>
          <a:p>
            <a:r>
              <a:rPr lang="en-US" sz="900" b="1" dirty="0">
                <a:solidFill>
                  <a:srgbClr val="000000"/>
                </a:solidFill>
              </a:rPr>
              <a:t>Steven Summer</a:t>
            </a:r>
          </a:p>
          <a:p>
            <a:endParaRPr lang="en-US" sz="900" b="1" dirty="0">
              <a:solidFill>
                <a:srgbClr val="000000"/>
              </a:solidFill>
            </a:endParaRPr>
          </a:p>
          <a:p>
            <a:r>
              <a:rPr lang="en-US" sz="900" b="1" dirty="0">
                <a:solidFill>
                  <a:srgbClr val="000000"/>
                </a:solidFill>
              </a:rPr>
              <a:t>Lawrence Varner, DO</a:t>
            </a:r>
            <a:r>
              <a:rPr lang="en-US" sz="900" dirty="0">
                <a:solidFill>
                  <a:srgbClr val="000000"/>
                </a:solidFill>
              </a:rPr>
              <a:t/>
            </a:r>
            <a:br>
              <a:rPr lang="en-US" sz="900" dirty="0">
                <a:solidFill>
                  <a:srgbClr val="000000"/>
                </a:solidFill>
              </a:rPr>
            </a:br>
            <a:endParaRPr lang="en-US" sz="900" dirty="0">
              <a:solidFill>
                <a:srgbClr val="000000"/>
              </a:solidFill>
            </a:endParaRPr>
          </a:p>
        </p:txBody>
      </p:sp>
      <p:sp>
        <p:nvSpPr>
          <p:cNvPr id="2057" name="Rectangle 14"/>
          <p:cNvSpPr>
            <a:spLocks noChangeArrowheads="1"/>
          </p:cNvSpPr>
          <p:nvPr/>
        </p:nvSpPr>
        <p:spPr bwMode="auto">
          <a:xfrm>
            <a:off x="1524000" y="1577975"/>
            <a:ext cx="5181600" cy="7104063"/>
          </a:xfrm>
          <a:prstGeom prst="rect">
            <a:avLst/>
          </a:prstGeom>
          <a:noFill/>
          <a:ln w="9525">
            <a:noFill/>
            <a:miter lim="800000"/>
            <a:headEnd/>
            <a:tailEnd/>
          </a:ln>
        </p:spPr>
        <p:txBody>
          <a:bodyPr>
            <a:spAutoFit/>
          </a:bodyPr>
          <a:lstStyle/>
          <a:p>
            <a:pPr lvl="1" algn="just">
              <a:lnSpc>
                <a:spcPct val="80000"/>
              </a:lnSpc>
              <a:spcBef>
                <a:spcPct val="20000"/>
              </a:spcBef>
              <a:buFontTx/>
              <a:buChar char="•"/>
            </a:pPr>
            <a:r>
              <a:rPr lang="en-US" sz="1100" b="1" dirty="0"/>
              <a:t>CPHP Board Director Officers</a:t>
            </a:r>
            <a:r>
              <a:rPr lang="en-US" sz="1100" dirty="0"/>
              <a:t>: CPHP held annual officer elections and also welcomes three new Board Directors as of May of 2010:  </a:t>
            </a:r>
          </a:p>
          <a:p>
            <a:pPr lvl="2" algn="just">
              <a:lnSpc>
                <a:spcPct val="80000"/>
              </a:lnSpc>
              <a:spcBef>
                <a:spcPct val="20000"/>
              </a:spcBef>
              <a:buFontTx/>
              <a:buChar char="•"/>
            </a:pPr>
            <a:r>
              <a:rPr lang="en-US" sz="1100" b="1" dirty="0"/>
              <a:t>Jim Keller, PA</a:t>
            </a:r>
            <a:r>
              <a:rPr lang="en-US" sz="1100" dirty="0"/>
              <a:t> a Physician Assistant at Lakeview Family Medicine, P.C. in Littleton, CO.</a:t>
            </a:r>
          </a:p>
          <a:p>
            <a:pPr lvl="2" algn="just">
              <a:lnSpc>
                <a:spcPct val="80000"/>
              </a:lnSpc>
              <a:spcBef>
                <a:spcPct val="20000"/>
              </a:spcBef>
              <a:buFontTx/>
              <a:buChar char="•"/>
            </a:pPr>
            <a:r>
              <a:rPr lang="en-US" sz="1100" b="1" dirty="0"/>
              <a:t>Doug </a:t>
            </a:r>
            <a:r>
              <a:rPr lang="en-US" sz="1100" b="1" dirty="0" err="1"/>
              <a:t>Speedie</a:t>
            </a:r>
            <a:r>
              <a:rPr lang="en-US" sz="1100" b="1" dirty="0"/>
              <a:t>, MD</a:t>
            </a:r>
            <a:r>
              <a:rPr lang="en-US" sz="1100" dirty="0"/>
              <a:t> Associate Medical Director at Rocky Mountain Health Plans (RMHP) in Grand Junction, CO</a:t>
            </a:r>
          </a:p>
          <a:p>
            <a:pPr lvl="2" algn="just">
              <a:lnSpc>
                <a:spcPct val="80000"/>
              </a:lnSpc>
              <a:spcBef>
                <a:spcPct val="20000"/>
              </a:spcBef>
              <a:buFontTx/>
              <a:buChar char="•"/>
            </a:pPr>
            <a:r>
              <a:rPr lang="en-US" sz="1100" b="1" dirty="0"/>
              <a:t>Steven Summer</a:t>
            </a:r>
            <a:r>
              <a:rPr lang="en-US" sz="1100" dirty="0"/>
              <a:t>, President and Chief Executive Officer of the Colorado Hospital Association</a:t>
            </a:r>
            <a:endParaRPr lang="en-US" sz="1100" b="1" dirty="0"/>
          </a:p>
          <a:p>
            <a:pPr lvl="1" algn="just">
              <a:lnSpc>
                <a:spcPct val="80000"/>
              </a:lnSpc>
              <a:spcBef>
                <a:spcPct val="20000"/>
              </a:spcBef>
              <a:buFontTx/>
              <a:buChar char="•"/>
            </a:pPr>
            <a:endParaRPr lang="en-US" sz="1100" b="1" dirty="0"/>
          </a:p>
          <a:p>
            <a:pPr lvl="1" algn="just">
              <a:lnSpc>
                <a:spcPct val="80000"/>
              </a:lnSpc>
              <a:spcBef>
                <a:spcPct val="20000"/>
              </a:spcBef>
              <a:buFontTx/>
              <a:buChar char="•"/>
            </a:pPr>
            <a:r>
              <a:rPr lang="en-US" sz="1100" b="1" dirty="0"/>
              <a:t>CPHP Serves Rocky Vista University College of Osteopathic Medicine Students: </a:t>
            </a:r>
            <a:r>
              <a:rPr lang="en-US" sz="1100" dirty="0"/>
              <a:t>CPHP entered into a service contract with Rocky Vista University College of Osteopathic Medicine for the academic year 09-10.  Executive Director, Sarah Early, </a:t>
            </a:r>
            <a:r>
              <a:rPr lang="en-US" sz="1100" dirty="0" err="1"/>
              <a:t>PsyD</a:t>
            </a:r>
            <a:r>
              <a:rPr lang="en-US" sz="1100" dirty="0"/>
              <a:t> and Medical Director, Doris Gundersen, MD provided orientations to faculty and students on the importance of physician health and services CPHP offers.  CPHP is excited about this collaboration to serve the medical students and aid in supporting wellness throughout their training years.</a:t>
            </a:r>
          </a:p>
          <a:p>
            <a:pPr lvl="1" algn="just">
              <a:lnSpc>
                <a:spcPct val="80000"/>
              </a:lnSpc>
              <a:spcBef>
                <a:spcPct val="20000"/>
              </a:spcBef>
            </a:pPr>
            <a:endParaRPr lang="en-US" sz="1100" b="1" dirty="0"/>
          </a:p>
          <a:p>
            <a:pPr lvl="1" algn="just">
              <a:lnSpc>
                <a:spcPct val="80000"/>
              </a:lnSpc>
              <a:spcBef>
                <a:spcPct val="20000"/>
              </a:spcBef>
              <a:buFontTx/>
              <a:buChar char="•"/>
            </a:pPr>
            <a:r>
              <a:rPr lang="en-US" sz="1100" b="1" dirty="0"/>
              <a:t>CPHP Newsletter Distributed:</a:t>
            </a:r>
            <a:r>
              <a:rPr lang="en-US" sz="1100" dirty="0"/>
              <a:t> The Summer 2010 edition of </a:t>
            </a:r>
            <a:r>
              <a:rPr lang="en-US" sz="1100" i="1" dirty="0"/>
              <a:t>CPHP News</a:t>
            </a:r>
            <a:r>
              <a:rPr lang="en-US" sz="1100" dirty="0"/>
              <a:t> was mailed to all active Colorado licensed physicians and physician assistants and various other medical entities throughout the state.  </a:t>
            </a:r>
            <a:r>
              <a:rPr lang="en-US" sz="1100" b="1" dirty="0"/>
              <a:t>CPHP appreciates COPIC’s generous sponsorship of </a:t>
            </a:r>
            <a:r>
              <a:rPr lang="en-US" sz="1100" b="1" i="1" dirty="0"/>
              <a:t>CPHP News. </a:t>
            </a:r>
            <a:r>
              <a:rPr lang="en-US" sz="1100" b="1" dirty="0"/>
              <a:t> </a:t>
            </a:r>
            <a:r>
              <a:rPr lang="en-US" sz="1100" dirty="0"/>
              <a:t>CPHP is proud of this initiative in an effort to provide the Colorado medical community with informative physician health articles and to promote our mission and services.  Given the importance of this educational and outreach venture, we are committed to publishing </a:t>
            </a:r>
            <a:r>
              <a:rPr lang="en-US" sz="1100" i="1" dirty="0"/>
              <a:t>CPHP News</a:t>
            </a:r>
            <a:r>
              <a:rPr lang="en-US" sz="1100" dirty="0"/>
              <a:t> annually.  </a:t>
            </a:r>
            <a:r>
              <a:rPr lang="en-US" sz="1100" i="1" dirty="0"/>
              <a:t>CPHP News</a:t>
            </a:r>
            <a:r>
              <a:rPr lang="en-US" sz="1100" dirty="0"/>
              <a:t> is also available for download from our website at </a:t>
            </a:r>
            <a:r>
              <a:rPr lang="en-US" sz="1100" dirty="0">
                <a:hlinkClick r:id="rId5"/>
              </a:rPr>
              <a:t>www.cphp.org</a:t>
            </a:r>
            <a:r>
              <a:rPr lang="en-US" sz="1100" dirty="0"/>
              <a:t>.</a:t>
            </a:r>
          </a:p>
          <a:p>
            <a:pPr lvl="1" algn="just">
              <a:lnSpc>
                <a:spcPct val="80000"/>
              </a:lnSpc>
              <a:spcBef>
                <a:spcPct val="20000"/>
              </a:spcBef>
              <a:buFontTx/>
              <a:buChar char="•"/>
            </a:pPr>
            <a:endParaRPr lang="en-US" sz="1100" b="1" dirty="0">
              <a:solidFill>
                <a:srgbClr val="000000"/>
              </a:solidFill>
              <a:cs typeface="Arial" charset="0"/>
            </a:endParaRPr>
          </a:p>
          <a:p>
            <a:pPr lvl="1" algn="just">
              <a:lnSpc>
                <a:spcPct val="80000"/>
              </a:lnSpc>
              <a:spcBef>
                <a:spcPct val="20000"/>
              </a:spcBef>
              <a:buFontTx/>
              <a:buChar char="•"/>
            </a:pPr>
            <a:r>
              <a:rPr lang="en-US" sz="1100" b="1" dirty="0">
                <a:solidFill>
                  <a:srgbClr val="000000"/>
                </a:solidFill>
                <a:cs typeface="Arial" charset="0"/>
              </a:rPr>
              <a:t>Spirit of Medicine Campaign: </a:t>
            </a:r>
            <a:r>
              <a:rPr lang="en-US" sz="1100" dirty="0">
                <a:cs typeface="Arial" charset="0"/>
              </a:rPr>
              <a:t>CPHP concluded the annual </a:t>
            </a:r>
            <a:r>
              <a:rPr lang="en-US" sz="1100" i="1" dirty="0">
                <a:cs typeface="Arial" charset="0"/>
              </a:rPr>
              <a:t>Spirit of Medicine</a:t>
            </a:r>
            <a:r>
              <a:rPr lang="en-US" sz="1100" dirty="0">
                <a:cs typeface="Arial" charset="0"/>
              </a:rPr>
              <a:t> fundraising campaign in 2008-2009 with successful results!  CPHP utilizes fundraising to supplement expenses that exceed the Peer Assistance Budget.  The Fundraising Committee led by Board Director Tom </a:t>
            </a:r>
            <a:r>
              <a:rPr lang="en-US" sz="1100" dirty="0" err="1">
                <a:cs typeface="Arial" charset="0"/>
              </a:rPr>
              <a:t>Currigan</a:t>
            </a:r>
            <a:r>
              <a:rPr lang="en-US" sz="1100" dirty="0">
                <a:cs typeface="Arial" charset="0"/>
              </a:rPr>
              <a:t>, </a:t>
            </a:r>
            <a:r>
              <a:rPr lang="en-US" sz="1100" dirty="0" err="1">
                <a:cs typeface="Arial" charset="0"/>
              </a:rPr>
              <a:t>Jr</a:t>
            </a:r>
            <a:r>
              <a:rPr lang="en-US" sz="1100" dirty="0">
                <a:cs typeface="Arial" charset="0"/>
              </a:rPr>
              <a:t>, coordinates and directs the efforts of this annual campaign. We are grateful to all of the generous contributors and especially want to recognize donors who provided a gift of $5,000 or more:</a:t>
            </a:r>
          </a:p>
          <a:p>
            <a:pPr lvl="2" algn="just">
              <a:lnSpc>
                <a:spcPct val="80000"/>
              </a:lnSpc>
              <a:spcBef>
                <a:spcPct val="20000"/>
              </a:spcBef>
              <a:buFontTx/>
              <a:buChar char="•"/>
            </a:pPr>
            <a:r>
              <a:rPr lang="en-US" sz="1100" dirty="0"/>
              <a:t>Colorado Medical Foundation Trust</a:t>
            </a:r>
          </a:p>
          <a:p>
            <a:pPr lvl="2" algn="just">
              <a:lnSpc>
                <a:spcPct val="80000"/>
              </a:lnSpc>
              <a:spcBef>
                <a:spcPct val="20000"/>
              </a:spcBef>
              <a:buFontTx/>
              <a:buChar char="•"/>
            </a:pPr>
            <a:r>
              <a:rPr lang="en-US" sz="1100" dirty="0"/>
              <a:t>St. Mary’s Hospital and Medical Center</a:t>
            </a:r>
          </a:p>
          <a:p>
            <a:pPr lvl="2" algn="just">
              <a:lnSpc>
                <a:spcPct val="80000"/>
              </a:lnSpc>
              <a:spcBef>
                <a:spcPct val="20000"/>
              </a:spcBef>
              <a:buFontTx/>
              <a:buChar char="•"/>
            </a:pPr>
            <a:r>
              <a:rPr lang="en-US" sz="1100" dirty="0"/>
              <a:t>The Medical Center of Aurora </a:t>
            </a:r>
          </a:p>
          <a:p>
            <a:pPr lvl="2" algn="just">
              <a:lnSpc>
                <a:spcPct val="80000"/>
              </a:lnSpc>
              <a:spcBef>
                <a:spcPct val="20000"/>
              </a:spcBef>
              <a:buFontTx/>
              <a:buChar char="•"/>
            </a:pPr>
            <a:r>
              <a:rPr lang="en-US" sz="1100" dirty="0"/>
              <a:t>Colorado Permanente Medical Group (CPMG) – We wish to offer special appreciation to CPMG as a long-time member of the </a:t>
            </a:r>
            <a:r>
              <a:rPr lang="en-US" sz="1100" dirty="0" err="1"/>
              <a:t>LivingWell</a:t>
            </a:r>
            <a:r>
              <a:rPr lang="en-US" sz="1100" dirty="0"/>
              <a:t> Giving Society</a:t>
            </a:r>
          </a:p>
          <a:p>
            <a:pPr lvl="2" algn="just">
              <a:lnSpc>
                <a:spcPct val="80000"/>
              </a:lnSpc>
              <a:spcBef>
                <a:spcPct val="20000"/>
              </a:spcBef>
              <a:buFontTx/>
              <a:buChar char="•"/>
            </a:pPr>
            <a:r>
              <a:rPr lang="en-US" sz="1100" dirty="0"/>
              <a:t>Valley View Hospital – We would like to extend our appreciation as the newest member of the </a:t>
            </a:r>
            <a:r>
              <a:rPr lang="en-US" sz="1100" dirty="0" err="1"/>
              <a:t>LivingWell</a:t>
            </a:r>
            <a:r>
              <a:rPr lang="en-US" sz="1100" dirty="0"/>
              <a:t> Giving Society</a:t>
            </a:r>
          </a:p>
          <a:p>
            <a:pPr lvl="1" algn="just">
              <a:lnSpc>
                <a:spcPct val="80000"/>
              </a:lnSpc>
              <a:spcBef>
                <a:spcPct val="20000"/>
              </a:spcBef>
            </a:pPr>
            <a:r>
              <a:rPr lang="en-US" sz="1100" dirty="0"/>
              <a:t>All donors are recognized on the CPHP website, www.cphp.org, </a:t>
            </a:r>
            <a:r>
              <a:rPr lang="en-US" sz="1100" dirty="0" smtClean="0"/>
              <a:t>from the </a:t>
            </a:r>
            <a:r>
              <a:rPr lang="en-US" sz="1100" dirty="0"/>
              <a:t>2008-2009 campaign. </a:t>
            </a:r>
          </a:p>
          <a:p>
            <a:pPr lvl="2">
              <a:lnSpc>
                <a:spcPct val="80000"/>
              </a:lnSpc>
              <a:spcBef>
                <a:spcPct val="20000"/>
              </a:spcBef>
              <a:buFontTx/>
              <a:buChar char="•"/>
            </a:pPr>
            <a:endParaRPr lang="en-US" sz="900" b="1" dirty="0"/>
          </a:p>
        </p:txBody>
      </p:sp>
      <p:sp>
        <p:nvSpPr>
          <p:cNvPr id="2058" name="Text Box 12"/>
          <p:cNvSpPr txBox="1">
            <a:spLocks noChangeArrowheads="1"/>
          </p:cNvSpPr>
          <p:nvPr/>
        </p:nvSpPr>
        <p:spPr bwMode="auto">
          <a:xfrm>
            <a:off x="152400" y="6934200"/>
            <a:ext cx="1828800" cy="1724025"/>
          </a:xfrm>
          <a:prstGeom prst="rect">
            <a:avLst/>
          </a:prstGeom>
          <a:noFill/>
          <a:ln w="19050">
            <a:solidFill>
              <a:schemeClr val="tx1"/>
            </a:solidFill>
            <a:miter lim="800000"/>
            <a:headEnd/>
            <a:tailEnd/>
          </a:ln>
        </p:spPr>
        <p:txBody>
          <a:bodyPr>
            <a:spAutoFit/>
          </a:bodyPr>
          <a:lstStyle/>
          <a:p>
            <a:pPr algn="ctr">
              <a:spcBef>
                <a:spcPct val="50000"/>
              </a:spcBef>
            </a:pPr>
            <a:r>
              <a:rPr lang="en-US" sz="1000" b="1">
                <a:solidFill>
                  <a:srgbClr val="003368"/>
                </a:solidFill>
              </a:rPr>
              <a:t>Patient Safety Advisory Committee</a:t>
            </a:r>
          </a:p>
          <a:p>
            <a:endParaRPr lang="en-US" sz="900" b="1">
              <a:solidFill>
                <a:srgbClr val="000000"/>
              </a:solidFill>
            </a:endParaRPr>
          </a:p>
          <a:p>
            <a:r>
              <a:rPr lang="en-US" sz="900" b="1">
                <a:solidFill>
                  <a:srgbClr val="000000"/>
                </a:solidFill>
              </a:rPr>
              <a:t>Judy Ham</a:t>
            </a:r>
          </a:p>
          <a:p>
            <a:r>
              <a:rPr lang="en-US" sz="800">
                <a:solidFill>
                  <a:srgbClr val="000000"/>
                </a:solidFill>
              </a:rPr>
              <a:t>Cerebral Palsy of Colorado</a:t>
            </a:r>
          </a:p>
          <a:p>
            <a:endParaRPr lang="en-US" sz="900" b="1">
              <a:solidFill>
                <a:srgbClr val="000000"/>
              </a:solidFill>
            </a:endParaRPr>
          </a:p>
          <a:p>
            <a:r>
              <a:rPr lang="en-US" sz="900" b="1">
                <a:solidFill>
                  <a:srgbClr val="000000"/>
                </a:solidFill>
              </a:rPr>
              <a:t>Patty Skolnik</a:t>
            </a:r>
          </a:p>
          <a:p>
            <a:r>
              <a:rPr lang="en-US" sz="800">
                <a:solidFill>
                  <a:srgbClr val="000000"/>
                </a:solidFill>
              </a:rPr>
              <a:t>Colorado Citizens for Accountability</a:t>
            </a:r>
          </a:p>
          <a:p>
            <a:endParaRPr lang="en-US" sz="800">
              <a:solidFill>
                <a:srgbClr val="000000"/>
              </a:solidFill>
            </a:endParaRPr>
          </a:p>
          <a:p>
            <a:r>
              <a:rPr lang="en-US" sz="900" b="1">
                <a:solidFill>
                  <a:srgbClr val="000000"/>
                </a:solidFill>
              </a:rPr>
              <a:t>Ed Dauer, Esq</a:t>
            </a:r>
          </a:p>
          <a:p>
            <a:r>
              <a:rPr lang="en-US" sz="800">
                <a:solidFill>
                  <a:srgbClr val="000000"/>
                </a:solidFill>
              </a:rPr>
              <a:t>Colorado Patient Safety Coalition </a:t>
            </a:r>
            <a:r>
              <a:rPr lang="en-US" sz="900">
                <a:solidFill>
                  <a:srgbClr val="000000"/>
                </a:solidFill>
              </a:rPr>
              <a:t/>
            </a:r>
            <a:br>
              <a:rPr lang="en-US" sz="900">
                <a:solidFill>
                  <a:srgbClr val="000000"/>
                </a:solidFill>
              </a:rPr>
            </a:br>
            <a:endParaRPr lang="en-US" sz="900">
              <a:solidFill>
                <a:srgbClr val="00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p:spPr>
        <p:txBody>
          <a:bodyPr wrap="none" anchor="ctr"/>
          <a:lstStyle/>
          <a:p>
            <a:endParaRPr lang="en-US"/>
          </a:p>
        </p:txBody>
      </p:sp>
      <p:graphicFrame>
        <p:nvGraphicFramePr>
          <p:cNvPr id="3074" name="Object 3"/>
          <p:cNvGraphicFramePr>
            <a:graphicFrameLocks noChangeAspect="1"/>
          </p:cNvGraphicFramePr>
          <p:nvPr/>
        </p:nvGraphicFramePr>
        <p:xfrm>
          <a:off x="457200" y="457200"/>
          <a:ext cx="762000" cy="747713"/>
        </p:xfrm>
        <a:graphic>
          <a:graphicData uri="http://schemas.openxmlformats.org/presentationml/2006/ole">
            <p:oleObj spid="_x0000_s16386" name="Photo Editor Photo" r:id="rId4" imgW="6219048" imgH="3677163" progId="">
              <p:embed/>
            </p:oleObj>
          </a:graphicData>
        </a:graphic>
      </p:graphicFrame>
      <p:sp>
        <p:nvSpPr>
          <p:cNvPr id="3076" name="Rectangle 4"/>
          <p:cNvSpPr>
            <a:spLocks noChangeArrowheads="1"/>
          </p:cNvSpPr>
          <p:nvPr/>
        </p:nvSpPr>
        <p:spPr bwMode="auto">
          <a:xfrm>
            <a:off x="4225925" y="8564563"/>
            <a:ext cx="184150" cy="457200"/>
          </a:xfrm>
          <a:prstGeom prst="rect">
            <a:avLst/>
          </a:prstGeom>
          <a:noFill/>
          <a:ln w="9525">
            <a:noFill/>
            <a:miter lim="800000"/>
            <a:headEnd/>
            <a:tailEnd/>
          </a:ln>
        </p:spPr>
        <p:txBody>
          <a:bodyPr wrap="none">
            <a:spAutoFit/>
          </a:bodyPr>
          <a:lstStyle/>
          <a:p>
            <a:endParaRPr lang="en-US" sz="2400"/>
          </a:p>
        </p:txBody>
      </p:sp>
      <p:sp>
        <p:nvSpPr>
          <p:cNvPr id="3077" name="Text Box 5"/>
          <p:cNvSpPr txBox="1">
            <a:spLocks noChangeArrowheads="1"/>
          </p:cNvSpPr>
          <p:nvPr/>
        </p:nvSpPr>
        <p:spPr bwMode="auto">
          <a:xfrm>
            <a:off x="3505200" y="6019800"/>
            <a:ext cx="2667000" cy="457200"/>
          </a:xfrm>
          <a:prstGeom prst="rect">
            <a:avLst/>
          </a:prstGeom>
          <a:noFill/>
          <a:ln w="9525">
            <a:noFill/>
            <a:miter lim="800000"/>
            <a:headEnd/>
            <a:tailEnd/>
          </a:ln>
        </p:spPr>
        <p:txBody>
          <a:bodyPr>
            <a:spAutoFit/>
          </a:bodyPr>
          <a:lstStyle/>
          <a:p>
            <a:endParaRPr lang="en-US" sz="2400"/>
          </a:p>
        </p:txBody>
      </p:sp>
      <p:sp>
        <p:nvSpPr>
          <p:cNvPr id="8198" name="Text Box 6"/>
          <p:cNvSpPr txBox="1">
            <a:spLocks noChangeArrowheads="1"/>
          </p:cNvSpPr>
          <p:nvPr/>
        </p:nvSpPr>
        <p:spPr bwMode="auto">
          <a:xfrm>
            <a:off x="1371600" y="304800"/>
            <a:ext cx="5181600" cy="1477963"/>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bg1"/>
                </a:solidFill>
                <a:latin typeface="Cooper Black" pitchFamily="18" charset="0"/>
              </a:rPr>
              <a:t>Colorado Physician Health Program</a:t>
            </a:r>
          </a:p>
          <a:p>
            <a:pPr algn="ctr">
              <a:spcBef>
                <a:spcPct val="50000"/>
              </a:spcBef>
              <a:defRPr/>
            </a:pPr>
            <a:r>
              <a:rPr lang="en-US" sz="1400" b="1">
                <a:solidFill>
                  <a:schemeClr val="bg1"/>
                </a:solidFill>
                <a:effectLst>
                  <a:outerShdw blurRad="38100" dist="38100" dir="2700000" algn="tl">
                    <a:srgbClr val="C0C0C0"/>
                  </a:outerShdw>
                </a:effectLst>
                <a:latin typeface="Castellar" pitchFamily="18" charset="0"/>
              </a:rPr>
              <a:t>National/international research and conferences</a:t>
            </a:r>
          </a:p>
          <a:p>
            <a:pPr algn="ctr">
              <a:spcBef>
                <a:spcPct val="50000"/>
              </a:spcBef>
              <a:defRPr/>
            </a:pPr>
            <a:r>
              <a:rPr lang="en-US" sz="1200" b="1">
                <a:solidFill>
                  <a:schemeClr val="bg1"/>
                </a:solidFill>
                <a:latin typeface="Tempus Sans ITC" pitchFamily="82" charset="0"/>
              </a:rPr>
              <a:t>July 1, 2009 through June 30, 2010</a:t>
            </a:r>
          </a:p>
          <a:p>
            <a:pPr>
              <a:spcBef>
                <a:spcPct val="50000"/>
              </a:spcBef>
              <a:defRPr/>
            </a:pPr>
            <a:endParaRPr lang="en-US" sz="1200">
              <a:solidFill>
                <a:schemeClr val="bg1"/>
              </a:solidFill>
              <a:latin typeface="Cooper Black" pitchFamily="18" charset="0"/>
            </a:endParaRPr>
          </a:p>
        </p:txBody>
      </p:sp>
      <p:sp>
        <p:nvSpPr>
          <p:cNvPr id="3079" name="Text Box 7"/>
          <p:cNvSpPr txBox="1">
            <a:spLocks noChangeArrowheads="1"/>
          </p:cNvSpPr>
          <p:nvPr/>
        </p:nvSpPr>
        <p:spPr bwMode="auto">
          <a:xfrm>
            <a:off x="0" y="1752600"/>
            <a:ext cx="1828800" cy="5422900"/>
          </a:xfrm>
          <a:prstGeom prst="rect">
            <a:avLst/>
          </a:prstGeom>
          <a:noFill/>
          <a:ln w="19050">
            <a:solidFill>
              <a:schemeClr val="tx1"/>
            </a:solidFill>
            <a:miter lim="800000"/>
            <a:headEnd/>
            <a:tailEnd/>
          </a:ln>
        </p:spPr>
        <p:txBody>
          <a:bodyPr>
            <a:spAutoFit/>
          </a:bodyPr>
          <a:lstStyle/>
          <a:p>
            <a:pPr algn="ctr">
              <a:spcBef>
                <a:spcPct val="50000"/>
              </a:spcBef>
            </a:pPr>
            <a:r>
              <a:rPr lang="en-US" sz="900" b="1" u="sng">
                <a:solidFill>
                  <a:schemeClr val="hlink"/>
                </a:solidFill>
              </a:rPr>
              <a:t>Medical/Associate Directors</a:t>
            </a:r>
            <a:r>
              <a:rPr lang="en-US" sz="700">
                <a:solidFill>
                  <a:srgbClr val="000000"/>
                </a:solidFill>
              </a:rPr>
              <a:t> </a:t>
            </a:r>
          </a:p>
          <a:p>
            <a:pPr algn="ctr">
              <a:spcBef>
                <a:spcPct val="50000"/>
              </a:spcBef>
            </a:pPr>
            <a:r>
              <a:rPr lang="en-US" sz="700">
                <a:solidFill>
                  <a:srgbClr val="000000"/>
                </a:solidFill>
              </a:rPr>
              <a:t>Medical Director</a:t>
            </a:r>
          </a:p>
          <a:p>
            <a:pPr algn="ctr">
              <a:spcBef>
                <a:spcPct val="50000"/>
              </a:spcBef>
            </a:pPr>
            <a:r>
              <a:rPr lang="en-US" sz="700" b="1">
                <a:solidFill>
                  <a:srgbClr val="000000"/>
                </a:solidFill>
              </a:rPr>
              <a:t>Doris C. Gundersen, MD</a:t>
            </a:r>
          </a:p>
          <a:p>
            <a:pPr algn="ctr">
              <a:spcBef>
                <a:spcPct val="50000"/>
              </a:spcBef>
            </a:pPr>
            <a:r>
              <a:rPr lang="en-US" sz="700">
                <a:solidFill>
                  <a:srgbClr val="000000"/>
                </a:solidFill>
              </a:rPr>
              <a:t>Medical Director Emeritus</a:t>
            </a:r>
          </a:p>
          <a:p>
            <a:pPr algn="ctr">
              <a:spcBef>
                <a:spcPct val="50000"/>
              </a:spcBef>
            </a:pPr>
            <a:r>
              <a:rPr lang="en-US" sz="700" b="1">
                <a:solidFill>
                  <a:srgbClr val="000000"/>
                </a:solidFill>
              </a:rPr>
              <a:t>Michael H. Gendel, MD</a:t>
            </a:r>
          </a:p>
          <a:p>
            <a:pPr algn="ctr">
              <a:spcBef>
                <a:spcPct val="50000"/>
              </a:spcBef>
            </a:pPr>
            <a:r>
              <a:rPr lang="en-US" sz="700">
                <a:solidFill>
                  <a:srgbClr val="000000"/>
                </a:solidFill>
              </a:rPr>
              <a:t>Associate Medical Directors</a:t>
            </a:r>
          </a:p>
          <a:p>
            <a:pPr algn="ctr">
              <a:spcBef>
                <a:spcPct val="50000"/>
              </a:spcBef>
            </a:pPr>
            <a:r>
              <a:rPr lang="en-US" sz="700" b="1">
                <a:solidFill>
                  <a:srgbClr val="000000"/>
                </a:solidFill>
              </a:rPr>
              <a:t>Mary Ellen Caiati, MD</a:t>
            </a:r>
          </a:p>
          <a:p>
            <a:pPr algn="ctr">
              <a:spcBef>
                <a:spcPct val="50000"/>
              </a:spcBef>
            </a:pPr>
            <a:r>
              <a:rPr lang="en-US" sz="700" b="1">
                <a:solidFill>
                  <a:srgbClr val="000000"/>
                </a:solidFill>
              </a:rPr>
              <a:t>Scott H. Humphreys, MD</a:t>
            </a:r>
          </a:p>
          <a:p>
            <a:pPr algn="ctr">
              <a:spcBef>
                <a:spcPct val="50000"/>
              </a:spcBef>
            </a:pPr>
            <a:r>
              <a:rPr lang="en-US" sz="700" b="1">
                <a:solidFill>
                  <a:srgbClr val="000000"/>
                </a:solidFill>
              </a:rPr>
              <a:t>Jay H. Shore, MD</a:t>
            </a:r>
          </a:p>
          <a:p>
            <a:pPr algn="ctr">
              <a:spcBef>
                <a:spcPct val="50000"/>
              </a:spcBef>
            </a:pPr>
            <a:r>
              <a:rPr lang="en-US" sz="700" b="1">
                <a:solidFill>
                  <a:srgbClr val="000000"/>
                </a:solidFill>
              </a:rPr>
              <a:t>Elizabeth Stuyt, MD</a:t>
            </a:r>
          </a:p>
          <a:p>
            <a:pPr algn="ctr">
              <a:spcBef>
                <a:spcPct val="50000"/>
              </a:spcBef>
            </a:pPr>
            <a:endParaRPr lang="en-US" sz="700">
              <a:solidFill>
                <a:srgbClr val="000000"/>
              </a:solidFill>
            </a:endParaRPr>
          </a:p>
          <a:p>
            <a:pPr algn="ctr">
              <a:spcBef>
                <a:spcPct val="50000"/>
              </a:spcBef>
            </a:pPr>
            <a:r>
              <a:rPr lang="en-US" sz="900" b="1" u="sng">
                <a:solidFill>
                  <a:schemeClr val="hlink"/>
                </a:solidFill>
              </a:rPr>
              <a:t>Staff</a:t>
            </a:r>
          </a:p>
          <a:p>
            <a:pPr algn="ctr">
              <a:spcBef>
                <a:spcPct val="50000"/>
              </a:spcBef>
            </a:pPr>
            <a:r>
              <a:rPr lang="en-US" sz="700">
                <a:solidFill>
                  <a:srgbClr val="000000"/>
                </a:solidFill>
              </a:rPr>
              <a:t>Executive Director</a:t>
            </a:r>
          </a:p>
          <a:p>
            <a:pPr algn="ctr">
              <a:spcBef>
                <a:spcPct val="50000"/>
              </a:spcBef>
            </a:pPr>
            <a:r>
              <a:rPr lang="en-US" sz="700" b="1">
                <a:solidFill>
                  <a:srgbClr val="000000"/>
                </a:solidFill>
              </a:rPr>
              <a:t>Sarah R. Early, Psy.D</a:t>
            </a:r>
            <a:endParaRPr lang="en-US" sz="700">
              <a:solidFill>
                <a:srgbClr val="000000"/>
              </a:solidFill>
            </a:endParaRPr>
          </a:p>
          <a:p>
            <a:pPr algn="ctr">
              <a:spcBef>
                <a:spcPct val="50000"/>
              </a:spcBef>
            </a:pPr>
            <a:r>
              <a:rPr lang="en-US" sz="700">
                <a:solidFill>
                  <a:srgbClr val="000000"/>
                </a:solidFill>
              </a:rPr>
              <a:t>Director of Clinical Services</a:t>
            </a:r>
          </a:p>
          <a:p>
            <a:pPr algn="ctr">
              <a:spcBef>
                <a:spcPct val="50000"/>
              </a:spcBef>
            </a:pPr>
            <a:r>
              <a:rPr lang="en-US" sz="700" b="1">
                <a:solidFill>
                  <a:srgbClr val="000000"/>
                </a:solidFill>
              </a:rPr>
              <a:t>Cae Allison, LCSW</a:t>
            </a:r>
          </a:p>
          <a:p>
            <a:pPr algn="ctr">
              <a:spcBef>
                <a:spcPct val="50000"/>
              </a:spcBef>
            </a:pPr>
            <a:r>
              <a:rPr lang="en-US" sz="700">
                <a:solidFill>
                  <a:srgbClr val="000000"/>
                </a:solidFill>
              </a:rPr>
              <a:t>Finance Manager</a:t>
            </a:r>
          </a:p>
          <a:p>
            <a:pPr algn="ctr">
              <a:spcBef>
                <a:spcPct val="50000"/>
              </a:spcBef>
            </a:pPr>
            <a:r>
              <a:rPr lang="en-US" sz="700" b="1">
                <a:solidFill>
                  <a:srgbClr val="000000"/>
                </a:solidFill>
              </a:rPr>
              <a:t>Denny Smith, CPA</a:t>
            </a:r>
          </a:p>
          <a:p>
            <a:pPr algn="ctr">
              <a:spcBef>
                <a:spcPct val="50000"/>
              </a:spcBef>
            </a:pPr>
            <a:r>
              <a:rPr lang="en-US" sz="700">
                <a:solidFill>
                  <a:srgbClr val="000000"/>
                </a:solidFill>
              </a:rPr>
              <a:t>Receptionist</a:t>
            </a:r>
          </a:p>
          <a:p>
            <a:pPr algn="ctr">
              <a:spcBef>
                <a:spcPct val="50000"/>
              </a:spcBef>
            </a:pPr>
            <a:r>
              <a:rPr lang="en-US" sz="700" b="1">
                <a:solidFill>
                  <a:srgbClr val="000000"/>
                </a:solidFill>
              </a:rPr>
              <a:t>Julie Fisher</a:t>
            </a:r>
          </a:p>
          <a:p>
            <a:pPr algn="ctr">
              <a:spcBef>
                <a:spcPct val="50000"/>
              </a:spcBef>
            </a:pPr>
            <a:r>
              <a:rPr lang="en-US" sz="700">
                <a:solidFill>
                  <a:srgbClr val="000000"/>
                </a:solidFill>
              </a:rPr>
              <a:t>Clinicians</a:t>
            </a:r>
          </a:p>
          <a:p>
            <a:pPr algn="ctr">
              <a:spcBef>
                <a:spcPct val="50000"/>
              </a:spcBef>
            </a:pPr>
            <a:r>
              <a:rPr lang="en-US" sz="700" b="1">
                <a:solidFill>
                  <a:srgbClr val="000000"/>
                </a:solidFill>
              </a:rPr>
              <a:t>Cindy Hudson, MA, CACIII </a:t>
            </a:r>
          </a:p>
          <a:p>
            <a:pPr algn="ctr">
              <a:spcBef>
                <a:spcPct val="50000"/>
              </a:spcBef>
            </a:pPr>
            <a:r>
              <a:rPr lang="en-US" sz="700" b="1">
                <a:solidFill>
                  <a:srgbClr val="000000"/>
                </a:solidFill>
              </a:rPr>
              <a:t>Lynne Klaus, LCSW, CACIII</a:t>
            </a:r>
          </a:p>
          <a:p>
            <a:pPr algn="ctr">
              <a:spcBef>
                <a:spcPct val="50000"/>
              </a:spcBef>
            </a:pPr>
            <a:r>
              <a:rPr lang="en-US" sz="700" b="1">
                <a:solidFill>
                  <a:srgbClr val="000000"/>
                </a:solidFill>
              </a:rPr>
              <a:t>Sally Moody, MSW, LCSW</a:t>
            </a:r>
          </a:p>
          <a:p>
            <a:pPr algn="ctr">
              <a:spcBef>
                <a:spcPct val="50000"/>
              </a:spcBef>
            </a:pPr>
            <a:r>
              <a:rPr lang="en-US" sz="700" b="1">
                <a:solidFill>
                  <a:srgbClr val="000000"/>
                </a:solidFill>
              </a:rPr>
              <a:t>Dwayne Spinler, MS, LPC, NCC, MAC </a:t>
            </a:r>
          </a:p>
          <a:p>
            <a:pPr algn="ctr">
              <a:spcBef>
                <a:spcPct val="50000"/>
              </a:spcBef>
            </a:pPr>
            <a:r>
              <a:rPr lang="en-US" sz="700">
                <a:solidFill>
                  <a:srgbClr val="000000"/>
                </a:solidFill>
              </a:rPr>
              <a:t>Compliance Coordinator </a:t>
            </a:r>
          </a:p>
          <a:p>
            <a:pPr algn="ctr">
              <a:spcBef>
                <a:spcPct val="50000"/>
              </a:spcBef>
            </a:pPr>
            <a:r>
              <a:rPr lang="en-US" sz="700" b="1">
                <a:solidFill>
                  <a:srgbClr val="000000"/>
                </a:solidFill>
              </a:rPr>
              <a:t>Joyce Muniz</a:t>
            </a:r>
            <a:r>
              <a:rPr lang="en-US" sz="700">
                <a:solidFill>
                  <a:srgbClr val="000000"/>
                </a:solidFill>
              </a:rPr>
              <a:t> </a:t>
            </a:r>
          </a:p>
          <a:p>
            <a:pPr algn="ctr">
              <a:spcBef>
                <a:spcPct val="50000"/>
              </a:spcBef>
            </a:pPr>
            <a:r>
              <a:rPr lang="en-US" sz="700">
                <a:solidFill>
                  <a:srgbClr val="000000"/>
                </a:solidFill>
              </a:rPr>
              <a:t>Executive Assistant</a:t>
            </a:r>
          </a:p>
          <a:p>
            <a:pPr algn="ctr">
              <a:spcBef>
                <a:spcPct val="50000"/>
              </a:spcBef>
            </a:pPr>
            <a:r>
              <a:rPr lang="en-US" sz="700">
                <a:solidFill>
                  <a:srgbClr val="000000"/>
                </a:solidFill>
              </a:rPr>
              <a:t> </a:t>
            </a:r>
            <a:r>
              <a:rPr lang="en-US" sz="700" b="1">
                <a:solidFill>
                  <a:srgbClr val="000000"/>
                </a:solidFill>
              </a:rPr>
              <a:t>Amanda Parry</a:t>
            </a:r>
          </a:p>
          <a:p>
            <a:pPr algn="ctr">
              <a:spcBef>
                <a:spcPct val="50000"/>
              </a:spcBef>
            </a:pPr>
            <a:r>
              <a:rPr lang="en-US" sz="700">
                <a:solidFill>
                  <a:srgbClr val="000000"/>
                </a:solidFill>
              </a:rPr>
              <a:t>Administrative Assistant</a:t>
            </a:r>
          </a:p>
          <a:p>
            <a:pPr algn="ctr">
              <a:spcBef>
                <a:spcPct val="50000"/>
              </a:spcBef>
            </a:pPr>
            <a:r>
              <a:rPr lang="en-US" sz="700" b="1">
                <a:solidFill>
                  <a:srgbClr val="000000"/>
                </a:solidFill>
              </a:rPr>
              <a:t>Tracy Sue Walters</a:t>
            </a:r>
          </a:p>
          <a:p>
            <a:pPr algn="ctr">
              <a:spcBef>
                <a:spcPct val="50000"/>
              </a:spcBef>
            </a:pPr>
            <a:r>
              <a:rPr lang="en-US" sz="700">
                <a:solidFill>
                  <a:srgbClr val="000000"/>
                </a:solidFill>
              </a:rPr>
              <a:t>Developmental Specialist</a:t>
            </a:r>
          </a:p>
          <a:p>
            <a:pPr algn="ctr">
              <a:spcBef>
                <a:spcPct val="50000"/>
              </a:spcBef>
            </a:pPr>
            <a:r>
              <a:rPr lang="en-US" sz="700" b="1">
                <a:solidFill>
                  <a:srgbClr val="000000"/>
                </a:solidFill>
              </a:rPr>
              <a:t>Todd Weiss</a:t>
            </a:r>
          </a:p>
        </p:txBody>
      </p:sp>
      <p:pic>
        <p:nvPicPr>
          <p:cNvPr id="3080" name="Picture 8" descr="header-pict"/>
          <p:cNvPicPr>
            <a:picLocks noChangeAspect="1" noChangeArrowheads="1"/>
          </p:cNvPicPr>
          <p:nvPr/>
        </p:nvPicPr>
        <p:blipFill>
          <a:blip r:embed="rId5" cstate="print"/>
          <a:srcRect/>
          <a:stretch>
            <a:fillRect/>
          </a:stretch>
        </p:blipFill>
        <p:spPr bwMode="auto">
          <a:xfrm>
            <a:off x="152400" y="7377113"/>
            <a:ext cx="1600200" cy="1273175"/>
          </a:xfrm>
          <a:prstGeom prst="rect">
            <a:avLst/>
          </a:prstGeom>
          <a:noFill/>
          <a:ln w="9525">
            <a:noFill/>
            <a:miter lim="800000"/>
            <a:headEnd/>
            <a:tailEnd/>
          </a:ln>
        </p:spPr>
      </p:pic>
      <p:sp>
        <p:nvSpPr>
          <p:cNvPr id="3081" name="Rectangle 9"/>
          <p:cNvSpPr>
            <a:spLocks noChangeArrowheads="1"/>
          </p:cNvSpPr>
          <p:nvPr/>
        </p:nvSpPr>
        <p:spPr bwMode="auto">
          <a:xfrm>
            <a:off x="1752600" y="1600200"/>
            <a:ext cx="4914900" cy="260350"/>
          </a:xfrm>
          <a:prstGeom prst="rect">
            <a:avLst/>
          </a:prstGeom>
          <a:noFill/>
          <a:ln w="9525">
            <a:noFill/>
            <a:miter lim="800000"/>
            <a:headEnd/>
            <a:tailEnd/>
          </a:ln>
        </p:spPr>
        <p:txBody>
          <a:bodyPr>
            <a:spAutoFit/>
          </a:bodyPr>
          <a:lstStyle/>
          <a:p>
            <a:pPr algn="just">
              <a:buClr>
                <a:schemeClr val="tx1"/>
              </a:buClr>
            </a:pPr>
            <a:endParaRPr lang="en-US" sz="1100">
              <a:solidFill>
                <a:srgbClr val="000000"/>
              </a:solidFill>
              <a:cs typeface="Times New Roman" pitchFamily="18" charset="0"/>
            </a:endParaRPr>
          </a:p>
        </p:txBody>
      </p:sp>
      <p:sp>
        <p:nvSpPr>
          <p:cNvPr id="3082" name="Text Box 10"/>
          <p:cNvSpPr txBox="1">
            <a:spLocks noChangeArrowheads="1"/>
          </p:cNvSpPr>
          <p:nvPr/>
        </p:nvSpPr>
        <p:spPr bwMode="auto">
          <a:xfrm>
            <a:off x="6248400" y="8901113"/>
            <a:ext cx="609600" cy="242887"/>
          </a:xfrm>
          <a:prstGeom prst="rect">
            <a:avLst/>
          </a:prstGeom>
          <a:noFill/>
          <a:ln w="9525">
            <a:noFill/>
            <a:miter lim="800000"/>
            <a:headEnd/>
            <a:tailEnd/>
          </a:ln>
        </p:spPr>
        <p:txBody>
          <a:bodyPr>
            <a:spAutoFit/>
          </a:bodyPr>
          <a:lstStyle/>
          <a:p>
            <a:pPr>
              <a:spcBef>
                <a:spcPct val="50000"/>
              </a:spcBef>
            </a:pPr>
            <a:r>
              <a:rPr lang="en-US" sz="1000"/>
              <a:t>3</a:t>
            </a:r>
          </a:p>
        </p:txBody>
      </p:sp>
      <p:sp>
        <p:nvSpPr>
          <p:cNvPr id="3083" name="Rectangle 14"/>
          <p:cNvSpPr>
            <a:spLocks noChangeArrowheads="1"/>
          </p:cNvSpPr>
          <p:nvPr/>
        </p:nvSpPr>
        <p:spPr bwMode="auto">
          <a:xfrm>
            <a:off x="1371600" y="1600200"/>
            <a:ext cx="5334000" cy="6727996"/>
          </a:xfrm>
          <a:prstGeom prst="rect">
            <a:avLst/>
          </a:prstGeom>
          <a:noFill/>
          <a:ln w="9525">
            <a:noFill/>
            <a:miter lim="800000"/>
            <a:headEnd/>
            <a:tailEnd/>
          </a:ln>
        </p:spPr>
        <p:txBody>
          <a:bodyPr>
            <a:spAutoFit/>
          </a:bodyPr>
          <a:lstStyle/>
          <a:p>
            <a:pPr lvl="1" algn="just">
              <a:lnSpc>
                <a:spcPct val="80000"/>
              </a:lnSpc>
              <a:spcBef>
                <a:spcPct val="20000"/>
              </a:spcBef>
            </a:pPr>
            <a:r>
              <a:rPr lang="en-US" sz="900" b="1" dirty="0"/>
              <a:t>CPHP prioritizes physician health research and interaction among the national and international community of physician health practitioners to promote best treatment practices for physicians and enhance public protection. All research efforts and conferences attended out of state are compensated through CPHP fundraising efforts.  No Peer Assistance Funds are utilized for these activities.</a:t>
            </a:r>
          </a:p>
          <a:p>
            <a:pPr lvl="1" algn="just">
              <a:buClr>
                <a:schemeClr val="tx1"/>
              </a:buClr>
            </a:pPr>
            <a:endParaRPr lang="en-US" sz="1000" b="1" dirty="0">
              <a:solidFill>
                <a:srgbClr val="000000"/>
              </a:solidFill>
              <a:cs typeface="Times New Roman" pitchFamily="18" charset="0"/>
            </a:endParaRPr>
          </a:p>
          <a:p>
            <a:pPr lvl="1" algn="just">
              <a:buClr>
                <a:schemeClr val="tx1"/>
              </a:buClr>
              <a:buFontTx/>
              <a:buChar char="•"/>
            </a:pPr>
            <a:r>
              <a:rPr lang="en-US" sz="1000" b="1" dirty="0">
                <a:solidFill>
                  <a:srgbClr val="000000"/>
                </a:solidFill>
                <a:cs typeface="Times New Roman" pitchFamily="18" charset="0"/>
              </a:rPr>
              <a:t>CPHP Participates in Patient Safety Initiatives</a:t>
            </a:r>
            <a:r>
              <a:rPr lang="en-US" sz="1000" dirty="0">
                <a:solidFill>
                  <a:srgbClr val="000000"/>
                </a:solidFill>
                <a:cs typeface="Times New Roman" pitchFamily="18" charset="0"/>
              </a:rPr>
              <a:t>:  CPHP has taken an active role in ensuring that Patient Safety is at our forefront of </a:t>
            </a:r>
            <a:r>
              <a:rPr lang="en-US" sz="1000" dirty="0" smtClean="0">
                <a:solidFill>
                  <a:srgbClr val="000000"/>
                </a:solidFill>
                <a:cs typeface="Times New Roman" pitchFamily="18" charset="0"/>
              </a:rPr>
              <a:t>the organization</a:t>
            </a:r>
            <a:r>
              <a:rPr lang="en-US" sz="1000" dirty="0">
                <a:solidFill>
                  <a:srgbClr val="000000"/>
                </a:solidFill>
                <a:cs typeface="Times New Roman" pitchFamily="18" charset="0"/>
              </a:rPr>
              <a:t>, physician health programs and the Colorado medical community.  In doing so, we have established a Patient Safety Committee that advises the Board of Directors and Staff on decisions.  In addition, Doris C. Gundersen, MD Medical Director attended conferences concerning Patient Safety Initiatives:</a:t>
            </a:r>
          </a:p>
          <a:p>
            <a:pPr lvl="2" algn="just">
              <a:buClr>
                <a:schemeClr val="tx1"/>
              </a:buClr>
              <a:buFontTx/>
              <a:buChar char="•"/>
            </a:pPr>
            <a:r>
              <a:rPr lang="en-US" sz="900" dirty="0">
                <a:solidFill>
                  <a:srgbClr val="000000"/>
                </a:solidFill>
                <a:cs typeface="Times New Roman" pitchFamily="18" charset="0"/>
              </a:rPr>
              <a:t>October 28-30, </a:t>
            </a:r>
            <a:r>
              <a:rPr lang="en-US" sz="900" dirty="0" smtClean="0">
                <a:solidFill>
                  <a:srgbClr val="000000"/>
                </a:solidFill>
                <a:cs typeface="Times New Roman" pitchFamily="18" charset="0"/>
              </a:rPr>
              <a:t>2009 </a:t>
            </a:r>
            <a:r>
              <a:rPr lang="en-US" sz="900" dirty="0">
                <a:solidFill>
                  <a:srgbClr val="000000"/>
                </a:solidFill>
                <a:cs typeface="Times New Roman" pitchFamily="18" charset="0"/>
              </a:rPr>
              <a:t>Citizen Advocacy Center (CAC) Annual Meeting in Orlando, Florida</a:t>
            </a:r>
          </a:p>
          <a:p>
            <a:pPr lvl="2" algn="just">
              <a:buClr>
                <a:schemeClr val="tx1"/>
              </a:buClr>
              <a:buFontTx/>
              <a:buChar char="•"/>
            </a:pPr>
            <a:r>
              <a:rPr lang="en-US" sz="900" dirty="0">
                <a:solidFill>
                  <a:srgbClr val="000000"/>
                </a:solidFill>
                <a:cs typeface="Times New Roman" pitchFamily="18" charset="0"/>
              </a:rPr>
              <a:t>November 13, </a:t>
            </a:r>
            <a:r>
              <a:rPr lang="en-US" sz="900" dirty="0" smtClean="0">
                <a:solidFill>
                  <a:srgbClr val="000000"/>
                </a:solidFill>
                <a:cs typeface="Times New Roman" pitchFamily="18" charset="0"/>
              </a:rPr>
              <a:t>2009 </a:t>
            </a:r>
            <a:r>
              <a:rPr lang="en-US" sz="900" dirty="0">
                <a:solidFill>
                  <a:srgbClr val="000000"/>
                </a:solidFill>
                <a:cs typeface="Times New Roman" pitchFamily="18" charset="0"/>
              </a:rPr>
              <a:t>Patient Safety Coalition Conference (PSC) in Denver, Colorado</a:t>
            </a:r>
          </a:p>
          <a:p>
            <a:pPr algn="just">
              <a:buClr>
                <a:schemeClr val="tx1"/>
              </a:buClr>
            </a:pPr>
            <a:endParaRPr lang="en-US" sz="900" dirty="0">
              <a:solidFill>
                <a:srgbClr val="000000"/>
              </a:solidFill>
              <a:cs typeface="Times New Roman" pitchFamily="18" charset="0"/>
            </a:endParaRPr>
          </a:p>
          <a:p>
            <a:pPr lvl="1" algn="just">
              <a:buClr>
                <a:schemeClr val="tx1"/>
              </a:buClr>
              <a:buFontTx/>
              <a:buChar char="•"/>
            </a:pPr>
            <a:r>
              <a:rPr lang="en-US" sz="1000" b="1" dirty="0">
                <a:solidFill>
                  <a:srgbClr val="000000"/>
                </a:solidFill>
                <a:cs typeface="Times New Roman" pitchFamily="18" charset="0"/>
              </a:rPr>
              <a:t>International Physician Health Efforts:</a:t>
            </a:r>
          </a:p>
          <a:p>
            <a:pPr lvl="2" algn="just">
              <a:buClr>
                <a:schemeClr val="tx1"/>
              </a:buClr>
              <a:buFontTx/>
              <a:buChar char="•"/>
            </a:pPr>
            <a:r>
              <a:rPr lang="en-US" sz="900" b="1" dirty="0">
                <a:solidFill>
                  <a:srgbClr val="000000"/>
                </a:solidFill>
                <a:cs typeface="Times New Roman" pitchFamily="18" charset="0"/>
              </a:rPr>
              <a:t>Research: </a:t>
            </a:r>
            <a:r>
              <a:rPr lang="en-US" sz="900" dirty="0">
                <a:solidFill>
                  <a:srgbClr val="000000"/>
                </a:solidFill>
                <a:cs typeface="Times New Roman" pitchFamily="18" charset="0"/>
              </a:rPr>
              <a:t>During the Second Quarter, CPHP was asked to be interviewed as a premier Physician Health Program by Michael </a:t>
            </a:r>
            <a:r>
              <a:rPr lang="en-US" sz="900" dirty="0" err="1">
                <a:solidFill>
                  <a:srgbClr val="000000"/>
                </a:solidFill>
                <a:cs typeface="Times New Roman" pitchFamily="18" charset="0"/>
              </a:rPr>
              <a:t>Bonning</a:t>
            </a:r>
            <a:r>
              <a:rPr lang="en-US" sz="900" dirty="0">
                <a:solidFill>
                  <a:srgbClr val="000000"/>
                </a:solidFill>
                <a:cs typeface="Times New Roman" pitchFamily="18" charset="0"/>
              </a:rPr>
              <a:t>, a junior doctor from Brisbane, Australia.  Dr. </a:t>
            </a:r>
            <a:r>
              <a:rPr lang="en-US" sz="900" dirty="0" err="1">
                <a:solidFill>
                  <a:srgbClr val="000000"/>
                </a:solidFill>
                <a:cs typeface="Times New Roman" pitchFamily="18" charset="0"/>
              </a:rPr>
              <a:t>Bonning</a:t>
            </a:r>
            <a:r>
              <a:rPr lang="en-US" sz="900" dirty="0">
                <a:solidFill>
                  <a:srgbClr val="000000"/>
                </a:solidFill>
                <a:cs typeface="Times New Roman" pitchFamily="18" charset="0"/>
              </a:rPr>
              <a:t> has been awarded the International Winston Churchill Fellowship to research Physician Health Programs throughout the world.  This data will be utilized to create a centralized Physician Health Program in Australia.  CPHP appreciates the privilege to be recognized as a premier program.  </a:t>
            </a:r>
          </a:p>
          <a:p>
            <a:pPr lvl="2" algn="just">
              <a:buClr>
                <a:schemeClr val="tx1"/>
              </a:buClr>
              <a:buFontTx/>
              <a:buChar char="•"/>
            </a:pPr>
            <a:r>
              <a:rPr lang="en-US" sz="900" b="1" dirty="0">
                <a:solidFill>
                  <a:srgbClr val="000000"/>
                </a:solidFill>
                <a:cs typeface="Times New Roman" pitchFamily="18" charset="0"/>
              </a:rPr>
              <a:t>Canadian Conference on Physician Health</a:t>
            </a:r>
            <a:r>
              <a:rPr lang="en-US" sz="900" dirty="0">
                <a:solidFill>
                  <a:srgbClr val="000000"/>
                </a:solidFill>
                <a:cs typeface="Times New Roman" pitchFamily="18" charset="0"/>
              </a:rPr>
              <a:t>: October 14-16, 2009, Sarah Early, </a:t>
            </a:r>
            <a:r>
              <a:rPr lang="en-US" sz="900" dirty="0" err="1">
                <a:solidFill>
                  <a:srgbClr val="000000"/>
                </a:solidFill>
                <a:cs typeface="Times New Roman" pitchFamily="18" charset="0"/>
              </a:rPr>
              <a:t>PsyD</a:t>
            </a:r>
            <a:r>
              <a:rPr lang="en-US" sz="900" dirty="0">
                <a:solidFill>
                  <a:srgbClr val="000000"/>
                </a:solidFill>
                <a:cs typeface="Times New Roman" pitchFamily="18" charset="0"/>
              </a:rPr>
              <a:t>, Executive Director, attended the inaugural Canadian Conference on Physician Health. This event included workshops and vanguard speakers from the physician health community.  </a:t>
            </a:r>
            <a:endParaRPr lang="en-US" sz="900" b="1" dirty="0">
              <a:solidFill>
                <a:srgbClr val="000000"/>
              </a:solidFill>
              <a:cs typeface="Times New Roman" pitchFamily="18" charset="0"/>
            </a:endParaRPr>
          </a:p>
          <a:p>
            <a:pPr lvl="2">
              <a:lnSpc>
                <a:spcPct val="80000"/>
              </a:lnSpc>
              <a:spcBef>
                <a:spcPct val="20000"/>
              </a:spcBef>
              <a:buFontTx/>
              <a:buChar char="•"/>
            </a:pPr>
            <a:endParaRPr lang="en-US" sz="900" b="1" dirty="0"/>
          </a:p>
          <a:p>
            <a:pPr lvl="1">
              <a:buFontTx/>
              <a:buChar char="•"/>
            </a:pPr>
            <a:r>
              <a:rPr lang="en-US" sz="1000" b="1" dirty="0"/>
              <a:t>Federation of State Physician Health Programs (FSPHP</a:t>
            </a:r>
            <a:r>
              <a:rPr lang="en-US" sz="1000" b="1" dirty="0" smtClean="0"/>
              <a:t>): </a:t>
            </a:r>
            <a:endParaRPr lang="en-US" sz="1000" b="1" dirty="0"/>
          </a:p>
          <a:p>
            <a:pPr lvl="2" algn="just">
              <a:buFontTx/>
              <a:buChar char="•"/>
            </a:pPr>
            <a:r>
              <a:rPr lang="en-US" sz="1000" b="1" dirty="0"/>
              <a:t>FSPHP Annual Meeting:</a:t>
            </a:r>
            <a:r>
              <a:rPr lang="en-US" sz="1000" dirty="0"/>
              <a:t> CPHP Medical Director and Executive Director attended the FSPHP Annual Meeting in Chicago, IL from April 19-23, </a:t>
            </a:r>
            <a:r>
              <a:rPr lang="en-US" sz="1000" dirty="0" smtClean="0"/>
              <a:t>2010.  </a:t>
            </a:r>
            <a:r>
              <a:rPr lang="en-US" sz="1000" dirty="0"/>
              <a:t>Sarah R. Early, </a:t>
            </a:r>
            <a:r>
              <a:rPr lang="en-US" sz="1000" dirty="0" err="1"/>
              <a:t>PsyD</a:t>
            </a:r>
            <a:r>
              <a:rPr lang="en-US" sz="1000" dirty="0"/>
              <a:t>, Executive Director presented on “Keeping Both Male and Female Physicians Healthy” and Doris C. Gundersen, MD, Medical Director presented on a panel “Disruptive Behavior Approaches”. In addition the FSPHP held a joint session with the </a:t>
            </a:r>
            <a:r>
              <a:rPr lang="en-US" sz="1000" u="sng" dirty="0"/>
              <a:t>Federation of State Medical Boards (FSMB)</a:t>
            </a:r>
            <a:r>
              <a:rPr lang="en-US" sz="1000" dirty="0"/>
              <a:t> in which Dr. Gundersen co-presented on “Physician Health Programs and Licensing Boards: Partners for Patient Safety”.</a:t>
            </a:r>
            <a:r>
              <a:rPr lang="en-US" sz="1000" b="1" dirty="0"/>
              <a:t>  </a:t>
            </a:r>
            <a:r>
              <a:rPr lang="en-US" sz="1000" dirty="0">
                <a:solidFill>
                  <a:srgbClr val="000000"/>
                </a:solidFill>
              </a:rPr>
              <a:t>CPHP is pleased with the collaboration with the FSPHP and FSMB to collaborate on </a:t>
            </a:r>
            <a:r>
              <a:rPr lang="en-US" sz="1000" dirty="0"/>
              <a:t>physician health related issues</a:t>
            </a:r>
            <a:r>
              <a:rPr lang="en-US" sz="1000" i="1" dirty="0"/>
              <a:t>.</a:t>
            </a:r>
          </a:p>
          <a:p>
            <a:pPr lvl="2" algn="just">
              <a:buClr>
                <a:schemeClr val="tx1"/>
              </a:buClr>
              <a:buFontTx/>
              <a:buChar char="•"/>
            </a:pPr>
            <a:r>
              <a:rPr lang="en-US" sz="1000" b="1" dirty="0">
                <a:cs typeface="Times New Roman" pitchFamily="18" charset="0"/>
              </a:rPr>
              <a:t>Western Region FSPHP Annual Meeting:</a:t>
            </a:r>
            <a:r>
              <a:rPr lang="en-US" sz="1000" dirty="0">
                <a:cs typeface="Times New Roman" pitchFamily="18" charset="0"/>
              </a:rPr>
              <a:t> CPHP Medical Director, Doris Gundersen, MD and Executive Director, Sarah Early, </a:t>
            </a:r>
            <a:r>
              <a:rPr lang="en-US" sz="1000" dirty="0" err="1">
                <a:cs typeface="Times New Roman" pitchFamily="18" charset="0"/>
              </a:rPr>
              <a:t>PsyD</a:t>
            </a:r>
            <a:r>
              <a:rPr lang="en-US" sz="1000" dirty="0">
                <a:cs typeface="Times New Roman" pitchFamily="18" charset="0"/>
              </a:rPr>
              <a:t> attended the Western Region of the FSPHP Annual Meeting in Coeur D’Alene, Idaho on September 17-19, 2009. Dr. Gundersen participated on a panel presentation entitled Health Programs Under Siege: Report On The Recent California Citizen Advocacy Center.  We welcomed the opportunity to collaborate with colleagues from other Physician Health Programs and gain valuable information about physician health related issues. </a:t>
            </a:r>
          </a:p>
          <a:p>
            <a:pPr lvl="1" algn="just">
              <a:buClr>
                <a:schemeClr val="tx1"/>
              </a:buClr>
            </a:pPr>
            <a:endParaRPr lang="en-US" sz="800" b="1" dirty="0"/>
          </a:p>
          <a:p>
            <a:pPr lvl="2">
              <a:lnSpc>
                <a:spcPct val="80000"/>
              </a:lnSpc>
              <a:spcBef>
                <a:spcPct val="20000"/>
              </a:spcBef>
              <a:buFontTx/>
              <a:buChar char="•"/>
            </a:pPr>
            <a:endParaRPr lang="en-US" sz="10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p:spPr>
        <p:txBody>
          <a:bodyPr wrap="none" anchor="ctr"/>
          <a:lstStyle/>
          <a:p>
            <a:endParaRPr lang="en-US"/>
          </a:p>
        </p:txBody>
      </p:sp>
      <p:pic>
        <p:nvPicPr>
          <p:cNvPr id="4101" name="Picture 3"/>
          <p:cNvPicPr>
            <a:picLocks noChangeAspect="1" noChangeArrowheads="1"/>
          </p:cNvPicPr>
          <p:nvPr/>
        </p:nvPicPr>
        <p:blipFill>
          <a:blip r:embed="rId4" cstate="print"/>
          <a:srcRect/>
          <a:stretch>
            <a:fillRect/>
          </a:stretch>
        </p:blipFill>
        <p:spPr bwMode="auto">
          <a:xfrm>
            <a:off x="457200" y="457200"/>
            <a:ext cx="762000" cy="747713"/>
          </a:xfrm>
          <a:prstGeom prst="rect">
            <a:avLst/>
          </a:prstGeom>
          <a:noFill/>
          <a:ln w="9525">
            <a:solidFill>
              <a:schemeClr val="tx1"/>
            </a:solidFill>
            <a:miter lim="800000"/>
            <a:headEnd/>
            <a:tailEnd/>
          </a:ln>
        </p:spPr>
      </p:pic>
      <p:sp>
        <p:nvSpPr>
          <p:cNvPr id="4102" name="Rectangle 4"/>
          <p:cNvSpPr>
            <a:spLocks noChangeArrowheads="1"/>
          </p:cNvSpPr>
          <p:nvPr/>
        </p:nvSpPr>
        <p:spPr bwMode="auto">
          <a:xfrm>
            <a:off x="4225925" y="8564563"/>
            <a:ext cx="184150" cy="457200"/>
          </a:xfrm>
          <a:prstGeom prst="rect">
            <a:avLst/>
          </a:prstGeom>
          <a:noFill/>
          <a:ln w="9525">
            <a:noFill/>
            <a:miter lim="800000"/>
            <a:headEnd/>
            <a:tailEnd/>
          </a:ln>
        </p:spPr>
        <p:txBody>
          <a:bodyPr wrap="none">
            <a:spAutoFit/>
          </a:bodyPr>
          <a:lstStyle/>
          <a:p>
            <a:endParaRPr lang="en-US" sz="2400"/>
          </a:p>
        </p:txBody>
      </p:sp>
      <p:sp>
        <p:nvSpPr>
          <p:cNvPr id="4103" name="Text Box 5"/>
          <p:cNvSpPr txBox="1">
            <a:spLocks noChangeArrowheads="1"/>
          </p:cNvSpPr>
          <p:nvPr/>
        </p:nvSpPr>
        <p:spPr bwMode="auto">
          <a:xfrm>
            <a:off x="3505200" y="6019800"/>
            <a:ext cx="2667000" cy="457200"/>
          </a:xfrm>
          <a:prstGeom prst="rect">
            <a:avLst/>
          </a:prstGeom>
          <a:noFill/>
          <a:ln w="9525">
            <a:noFill/>
            <a:miter lim="800000"/>
            <a:headEnd/>
            <a:tailEnd/>
          </a:ln>
        </p:spPr>
        <p:txBody>
          <a:bodyPr>
            <a:spAutoFit/>
          </a:bodyPr>
          <a:lstStyle/>
          <a:p>
            <a:endParaRPr lang="en-US" sz="2400"/>
          </a:p>
        </p:txBody>
      </p:sp>
      <p:sp>
        <p:nvSpPr>
          <p:cNvPr id="10246" name="Text Box 6"/>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bg1"/>
                </a:solidFill>
                <a:latin typeface="Cooper Black" pitchFamily="18" charset="0"/>
              </a:rPr>
              <a:t>Colorado Physician Health Program</a:t>
            </a:r>
          </a:p>
          <a:p>
            <a:pPr algn="ctr">
              <a:spcBef>
                <a:spcPct val="50000"/>
              </a:spcBef>
              <a:defRPr/>
            </a:pPr>
            <a:r>
              <a:rPr lang="en-US" b="1">
                <a:solidFill>
                  <a:schemeClr val="bg1"/>
                </a:solidFill>
                <a:effectLst>
                  <a:outerShdw blurRad="38100" dist="38100" dir="2700000" algn="tl">
                    <a:srgbClr val="C0C0C0"/>
                  </a:outerShdw>
                </a:effectLst>
                <a:latin typeface="Castellar" pitchFamily="18" charset="0"/>
              </a:rPr>
              <a:t>New referral Highlights</a:t>
            </a:r>
            <a:r>
              <a:rPr lang="en-US" b="1">
                <a:solidFill>
                  <a:schemeClr val="bg1"/>
                </a:solidFill>
                <a:latin typeface="Tempus Sans ITC" pitchFamily="82" charset="0"/>
              </a:rPr>
              <a:t> </a:t>
            </a:r>
          </a:p>
          <a:p>
            <a:pPr algn="ctr">
              <a:spcBef>
                <a:spcPct val="50000"/>
              </a:spcBef>
              <a:defRPr/>
            </a:pPr>
            <a:r>
              <a:rPr lang="en-US" sz="1200" b="1">
                <a:solidFill>
                  <a:schemeClr val="bg1"/>
                </a:solidFill>
                <a:latin typeface="Tempus Sans ITC" pitchFamily="82" charset="0"/>
              </a:rPr>
              <a:t>July 1, 2009 through June 30, 2010</a:t>
            </a:r>
          </a:p>
          <a:p>
            <a:pPr>
              <a:spcBef>
                <a:spcPct val="50000"/>
              </a:spcBef>
              <a:defRPr/>
            </a:pPr>
            <a:endParaRPr lang="en-US" sz="1200">
              <a:solidFill>
                <a:schemeClr val="bg1"/>
              </a:solidFill>
              <a:latin typeface="Cooper Black" pitchFamily="18" charset="0"/>
            </a:endParaRPr>
          </a:p>
        </p:txBody>
      </p:sp>
      <p:sp>
        <p:nvSpPr>
          <p:cNvPr id="4105" name="Rectangle 7"/>
          <p:cNvSpPr>
            <a:spLocks noChangeArrowheads="1"/>
          </p:cNvSpPr>
          <p:nvPr/>
        </p:nvSpPr>
        <p:spPr bwMode="auto">
          <a:xfrm>
            <a:off x="0" y="1524000"/>
            <a:ext cx="6629400" cy="1908175"/>
          </a:xfrm>
          <a:prstGeom prst="rect">
            <a:avLst/>
          </a:prstGeom>
          <a:noFill/>
          <a:ln w="9525">
            <a:noFill/>
            <a:miter lim="800000"/>
            <a:headEnd/>
            <a:tailEnd/>
          </a:ln>
        </p:spPr>
        <p:txBody>
          <a:bodyPr>
            <a:spAutoFit/>
          </a:bodyPr>
          <a:lstStyle/>
          <a:p>
            <a:pPr algn="ctr"/>
            <a:r>
              <a:rPr lang="en-US" sz="900"/>
              <a:t>CPHP received </a:t>
            </a:r>
            <a:r>
              <a:rPr lang="en-US" sz="900" b="1"/>
              <a:t>271</a:t>
            </a:r>
            <a:r>
              <a:rPr lang="en-US" sz="900"/>
              <a:t> New Referrals in the Fiscal Year 2009-2010! In Fiscal Year 2008-2009, CPHP received </a:t>
            </a:r>
            <a:r>
              <a:rPr lang="en-US" sz="900" b="1"/>
              <a:t>318</a:t>
            </a:r>
            <a:r>
              <a:rPr lang="en-US" sz="900"/>
              <a:t> referrals.  This is a 15% decrease when compared to 2008-2009 in New Referrals, and CPHP believes this is due to a decrease in referrals from the Colorado Medical Board (CMB). All CPHP clients that attend an initial intake appointment complete a Treatment and Monitoring Agreement (TMA) and receive case management services.</a:t>
            </a:r>
          </a:p>
          <a:p>
            <a:pPr algn="ctr"/>
            <a:endParaRPr lang="en-US" sz="900"/>
          </a:p>
          <a:p>
            <a:pPr algn="ctr"/>
            <a:r>
              <a:rPr lang="en-US" sz="900"/>
              <a:t>The average active caseload throughout the four quarters of 2009-2010 was 446</a:t>
            </a:r>
            <a:r>
              <a:rPr lang="en-US" sz="900" b="1"/>
              <a:t> </a:t>
            </a:r>
            <a:r>
              <a:rPr lang="en-US" sz="900"/>
              <a:t>participants</a:t>
            </a:r>
            <a:r>
              <a:rPr lang="en-US" sz="900" i="1"/>
              <a:t>.  </a:t>
            </a:r>
            <a:r>
              <a:rPr lang="en-US" sz="900"/>
              <a:t>This represents a 5% decrease from the Fiscal Year 2008-2009 which had </a:t>
            </a:r>
            <a:r>
              <a:rPr lang="en-US" sz="900" b="1"/>
              <a:t>465</a:t>
            </a:r>
            <a:r>
              <a:rPr lang="en-US" sz="900"/>
              <a:t> active participants at any given time. CPHP attributes this decrease to the fervent effort of staff members to provide efficient services.</a:t>
            </a:r>
          </a:p>
          <a:p>
            <a:pPr algn="ctr"/>
            <a:endParaRPr lang="en-US" sz="900"/>
          </a:p>
          <a:p>
            <a:pPr algn="ctr"/>
            <a:r>
              <a:rPr lang="en-US" sz="900"/>
              <a:t>Of the </a:t>
            </a:r>
            <a:r>
              <a:rPr lang="en-US" sz="900" b="1"/>
              <a:t>271</a:t>
            </a:r>
            <a:r>
              <a:rPr lang="en-US" sz="900"/>
              <a:t> New Referrals in the Fiscal Year 2009-2010, </a:t>
            </a:r>
            <a:r>
              <a:rPr lang="en-US" sz="900" b="1"/>
              <a:t>64%</a:t>
            </a:r>
            <a:r>
              <a:rPr lang="en-US" sz="900"/>
              <a:t> were voluntary and </a:t>
            </a:r>
            <a:r>
              <a:rPr lang="en-US" sz="900" b="1"/>
              <a:t>36%</a:t>
            </a:r>
            <a:r>
              <a:rPr lang="en-US" sz="900"/>
              <a:t> were mandatory.  </a:t>
            </a:r>
          </a:p>
          <a:p>
            <a:pPr algn="ctr"/>
            <a:endParaRPr lang="en-US" sz="900"/>
          </a:p>
          <a:p>
            <a:pPr algn="ctr"/>
            <a:r>
              <a:rPr lang="en-US" sz="900" b="1"/>
              <a:t>44%</a:t>
            </a:r>
            <a:r>
              <a:rPr lang="en-US" sz="900"/>
              <a:t> of the New Referrals (N=118) that came to CPHP are able to utilize the </a:t>
            </a:r>
            <a:r>
              <a:rPr lang="en-US" sz="900" i="1"/>
              <a:t>Safe Haven</a:t>
            </a:r>
            <a:r>
              <a:rPr lang="en-US" sz="900"/>
              <a:t> </a:t>
            </a:r>
            <a:r>
              <a:rPr lang="en-US" sz="900" i="1"/>
              <a:t>Provision</a:t>
            </a:r>
            <a:r>
              <a:rPr lang="en-US" sz="900"/>
              <a:t> on medical licensure application/reapplication.</a:t>
            </a:r>
            <a:r>
              <a:rPr lang="en-US" sz="1000"/>
              <a:t>  </a:t>
            </a:r>
          </a:p>
        </p:txBody>
      </p:sp>
      <p:sp>
        <p:nvSpPr>
          <p:cNvPr id="4106" name="Line 8"/>
          <p:cNvSpPr>
            <a:spLocks noChangeShapeType="1"/>
          </p:cNvSpPr>
          <p:nvPr/>
        </p:nvSpPr>
        <p:spPr bwMode="auto">
          <a:xfrm>
            <a:off x="0" y="7315200"/>
            <a:ext cx="6858000" cy="0"/>
          </a:xfrm>
          <a:prstGeom prst="line">
            <a:avLst/>
          </a:prstGeom>
          <a:noFill/>
          <a:ln w="28575">
            <a:solidFill>
              <a:schemeClr val="accent2"/>
            </a:solidFill>
            <a:round/>
            <a:headEnd/>
            <a:tailEnd/>
          </a:ln>
        </p:spPr>
        <p:txBody>
          <a:bodyPr/>
          <a:lstStyle/>
          <a:p>
            <a:endParaRPr lang="en-US"/>
          </a:p>
        </p:txBody>
      </p:sp>
      <p:sp>
        <p:nvSpPr>
          <p:cNvPr id="4107" name="Text Box 9"/>
          <p:cNvSpPr txBox="1">
            <a:spLocks noChangeArrowheads="1"/>
          </p:cNvSpPr>
          <p:nvPr/>
        </p:nvSpPr>
        <p:spPr bwMode="auto">
          <a:xfrm>
            <a:off x="838200" y="3429000"/>
            <a:ext cx="5715000" cy="304800"/>
          </a:xfrm>
          <a:prstGeom prst="rect">
            <a:avLst/>
          </a:prstGeom>
          <a:noFill/>
          <a:ln w="9525">
            <a:noFill/>
            <a:miter lim="800000"/>
            <a:headEnd/>
            <a:tailEnd/>
          </a:ln>
        </p:spPr>
        <p:txBody>
          <a:bodyPr>
            <a:spAutoFit/>
          </a:bodyPr>
          <a:lstStyle/>
          <a:p>
            <a:pPr algn="ctr">
              <a:spcBef>
                <a:spcPct val="50000"/>
              </a:spcBef>
            </a:pPr>
            <a:r>
              <a:rPr lang="en-US" sz="1400" b="1" dirty="0"/>
              <a:t>Yearly Comparison of New Referrals to </a:t>
            </a:r>
            <a:r>
              <a:rPr lang="en-US" sz="1400" b="1" dirty="0" smtClean="0"/>
              <a:t>CPHP </a:t>
            </a:r>
            <a:r>
              <a:rPr lang="en-US" sz="1400" b="1" dirty="0"/>
              <a:t>1986-Present</a:t>
            </a:r>
          </a:p>
        </p:txBody>
      </p:sp>
      <p:sp>
        <p:nvSpPr>
          <p:cNvPr id="4108" name="Text Box 10"/>
          <p:cNvSpPr txBox="1">
            <a:spLocks noChangeArrowheads="1"/>
          </p:cNvSpPr>
          <p:nvPr/>
        </p:nvSpPr>
        <p:spPr bwMode="auto">
          <a:xfrm>
            <a:off x="6248400" y="8901113"/>
            <a:ext cx="609600" cy="242887"/>
          </a:xfrm>
          <a:prstGeom prst="rect">
            <a:avLst/>
          </a:prstGeom>
          <a:noFill/>
          <a:ln w="9525">
            <a:noFill/>
            <a:miter lim="800000"/>
            <a:headEnd/>
            <a:tailEnd/>
          </a:ln>
        </p:spPr>
        <p:txBody>
          <a:bodyPr>
            <a:spAutoFit/>
          </a:bodyPr>
          <a:lstStyle/>
          <a:p>
            <a:pPr>
              <a:spcBef>
                <a:spcPct val="50000"/>
              </a:spcBef>
            </a:pPr>
            <a:r>
              <a:rPr lang="en-US" sz="1000"/>
              <a:t>4</a:t>
            </a:r>
          </a:p>
        </p:txBody>
      </p:sp>
      <p:sp>
        <p:nvSpPr>
          <p:cNvPr id="4109" name="Line 11"/>
          <p:cNvSpPr>
            <a:spLocks noChangeShapeType="1"/>
          </p:cNvSpPr>
          <p:nvPr/>
        </p:nvSpPr>
        <p:spPr bwMode="auto">
          <a:xfrm>
            <a:off x="0" y="3429000"/>
            <a:ext cx="6858000" cy="0"/>
          </a:xfrm>
          <a:prstGeom prst="line">
            <a:avLst/>
          </a:prstGeom>
          <a:noFill/>
          <a:ln w="28575">
            <a:solidFill>
              <a:schemeClr val="accent2"/>
            </a:solidFill>
            <a:round/>
            <a:headEnd/>
            <a:tailEnd/>
          </a:ln>
        </p:spPr>
        <p:txBody>
          <a:bodyPr/>
          <a:lstStyle/>
          <a:p>
            <a:endParaRPr lang="en-US"/>
          </a:p>
        </p:txBody>
      </p:sp>
      <p:graphicFrame>
        <p:nvGraphicFramePr>
          <p:cNvPr id="4098" name="Object 12"/>
          <p:cNvGraphicFramePr>
            <a:graphicFrameLocks noChangeAspect="1"/>
          </p:cNvGraphicFramePr>
          <p:nvPr/>
        </p:nvGraphicFramePr>
        <p:xfrm>
          <a:off x="152400" y="7543800"/>
          <a:ext cx="3146836" cy="1447800"/>
        </p:xfrm>
        <a:graphic>
          <a:graphicData uri="http://schemas.openxmlformats.org/presentationml/2006/ole">
            <p:oleObj spid="_x0000_s17410" r:id="rId5" imgW="2347163" imgH="1079086" progId="Excel.Sheet.8">
              <p:embed/>
            </p:oleObj>
          </a:graphicData>
        </a:graphic>
      </p:graphicFrame>
      <p:sp>
        <p:nvSpPr>
          <p:cNvPr id="4110" name="Text Box 13"/>
          <p:cNvSpPr txBox="1">
            <a:spLocks noChangeArrowheads="1"/>
          </p:cNvSpPr>
          <p:nvPr/>
        </p:nvSpPr>
        <p:spPr bwMode="auto">
          <a:xfrm>
            <a:off x="152400" y="8839200"/>
            <a:ext cx="533400" cy="184150"/>
          </a:xfrm>
          <a:prstGeom prst="rect">
            <a:avLst/>
          </a:prstGeom>
          <a:noFill/>
          <a:ln w="9525">
            <a:noFill/>
            <a:miter lim="800000"/>
            <a:headEnd/>
            <a:tailEnd/>
          </a:ln>
        </p:spPr>
        <p:txBody>
          <a:bodyPr>
            <a:spAutoFit/>
          </a:bodyPr>
          <a:lstStyle/>
          <a:p>
            <a:pPr>
              <a:spcBef>
                <a:spcPct val="50000"/>
              </a:spcBef>
            </a:pPr>
            <a:r>
              <a:rPr lang="en-US" sz="600"/>
              <a:t>N=271</a:t>
            </a:r>
          </a:p>
        </p:txBody>
      </p:sp>
      <p:sp>
        <p:nvSpPr>
          <p:cNvPr id="4111" name="Text Box 14"/>
          <p:cNvSpPr txBox="1">
            <a:spLocks noChangeArrowheads="1"/>
          </p:cNvSpPr>
          <p:nvPr/>
        </p:nvSpPr>
        <p:spPr bwMode="auto">
          <a:xfrm>
            <a:off x="3733800" y="7467600"/>
            <a:ext cx="2438400" cy="244475"/>
          </a:xfrm>
          <a:prstGeom prst="rect">
            <a:avLst/>
          </a:prstGeom>
          <a:noFill/>
          <a:ln w="9525">
            <a:noFill/>
            <a:miter lim="800000"/>
            <a:headEnd/>
            <a:tailEnd/>
          </a:ln>
        </p:spPr>
        <p:txBody>
          <a:bodyPr>
            <a:spAutoFit/>
          </a:bodyPr>
          <a:lstStyle/>
          <a:p>
            <a:pPr algn="ctr">
              <a:spcBef>
                <a:spcPct val="50000"/>
              </a:spcBef>
            </a:pPr>
            <a:r>
              <a:rPr lang="en-US" sz="1000" b="1">
                <a:solidFill>
                  <a:schemeClr val="accent2"/>
                </a:solidFill>
              </a:rPr>
              <a:t>Licensure of New Referrals</a:t>
            </a:r>
          </a:p>
        </p:txBody>
      </p:sp>
      <p:sp>
        <p:nvSpPr>
          <p:cNvPr id="4112" name="Rectangle 15"/>
          <p:cNvSpPr>
            <a:spLocks noChangeArrowheads="1"/>
          </p:cNvSpPr>
          <p:nvPr/>
        </p:nvSpPr>
        <p:spPr bwMode="auto">
          <a:xfrm>
            <a:off x="3429000" y="7772400"/>
            <a:ext cx="3048000" cy="825500"/>
          </a:xfrm>
          <a:prstGeom prst="rect">
            <a:avLst/>
          </a:prstGeom>
          <a:noFill/>
          <a:ln w="9525">
            <a:noFill/>
            <a:miter lim="800000"/>
            <a:headEnd/>
            <a:tailEnd/>
          </a:ln>
        </p:spPr>
        <p:txBody>
          <a:bodyPr>
            <a:spAutoFit/>
          </a:bodyPr>
          <a:lstStyle/>
          <a:p>
            <a:pPr algn="ctr">
              <a:lnSpc>
                <a:spcPct val="80000"/>
              </a:lnSpc>
              <a:spcBef>
                <a:spcPct val="20000"/>
              </a:spcBef>
              <a:buFont typeface="Arial" charset="0"/>
              <a:buNone/>
            </a:pPr>
            <a:r>
              <a:rPr lang="en-US" sz="1000">
                <a:solidFill>
                  <a:srgbClr val="000000"/>
                </a:solidFill>
              </a:rPr>
              <a:t>Of the total New Referrals this year, 74% had active Colorado Medical Licensure.  The breakdown of licensure is as follows; Medical license 59%, PA license 5%, Training License 10%, Applicant for Colorado licensure 15%, Out of State 3% and Medical or PA Students 7%.</a:t>
            </a:r>
            <a:endParaRPr lang="en-US" sz="1000" b="1">
              <a:solidFill>
                <a:srgbClr val="000000"/>
              </a:solidFill>
            </a:endParaRPr>
          </a:p>
        </p:txBody>
      </p:sp>
      <p:graphicFrame>
        <p:nvGraphicFramePr>
          <p:cNvPr id="4099" name="Object 16"/>
          <p:cNvGraphicFramePr>
            <a:graphicFrameLocks noChangeAspect="1"/>
          </p:cNvGraphicFramePr>
          <p:nvPr/>
        </p:nvGraphicFramePr>
        <p:xfrm>
          <a:off x="1041400" y="4013200"/>
          <a:ext cx="5308600" cy="2727325"/>
        </p:xfrm>
        <a:graphic>
          <a:graphicData uri="http://schemas.openxmlformats.org/presentationml/2006/ole">
            <p:oleObj spid="_x0000_s17411" r:id="rId6" imgW="5310076" imgH="2731245" progId="Excel.Sheet.8">
              <p:embed/>
            </p:oleObj>
          </a:graphicData>
        </a:graphic>
      </p:graphicFrame>
      <p:sp>
        <p:nvSpPr>
          <p:cNvPr id="4113" name="Rectangle 17"/>
          <p:cNvSpPr>
            <a:spLocks noChangeArrowheads="1"/>
          </p:cNvSpPr>
          <p:nvPr/>
        </p:nvSpPr>
        <p:spPr bwMode="auto">
          <a:xfrm>
            <a:off x="0" y="6553200"/>
            <a:ext cx="679450" cy="581025"/>
          </a:xfrm>
          <a:prstGeom prst="rect">
            <a:avLst/>
          </a:prstGeom>
          <a:noFill/>
          <a:ln w="9525">
            <a:noFill/>
            <a:miter lim="800000"/>
            <a:headEnd/>
            <a:tailEnd/>
          </a:ln>
        </p:spPr>
        <p:txBody>
          <a:bodyPr>
            <a:spAutoFit/>
          </a:bodyPr>
          <a:lstStyle/>
          <a:p>
            <a:r>
              <a:rPr lang="en-US" sz="800"/>
              <a:t>* = CMB License Renewal Years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p:spPr>
        <p:txBody>
          <a:bodyPr wrap="none" anchor="ctr"/>
          <a:lstStyle/>
          <a:p>
            <a:endParaRPr lang="en-US"/>
          </a:p>
        </p:txBody>
      </p:sp>
      <p:pic>
        <p:nvPicPr>
          <p:cNvPr id="5125" name="Picture 3"/>
          <p:cNvPicPr>
            <a:picLocks noChangeAspect="1" noChangeArrowheads="1"/>
          </p:cNvPicPr>
          <p:nvPr/>
        </p:nvPicPr>
        <p:blipFill>
          <a:blip r:embed="rId4" cstate="print"/>
          <a:srcRect/>
          <a:stretch>
            <a:fillRect/>
          </a:stretch>
        </p:blipFill>
        <p:spPr bwMode="auto">
          <a:xfrm>
            <a:off x="457200" y="457200"/>
            <a:ext cx="762000" cy="747713"/>
          </a:xfrm>
          <a:prstGeom prst="rect">
            <a:avLst/>
          </a:prstGeom>
          <a:noFill/>
          <a:ln w="9525">
            <a:solidFill>
              <a:schemeClr val="tx1"/>
            </a:solidFill>
            <a:miter lim="800000"/>
            <a:headEnd/>
            <a:tailEnd/>
          </a:ln>
        </p:spPr>
      </p:pic>
      <p:sp>
        <p:nvSpPr>
          <p:cNvPr id="5126" name="Rectangle 4"/>
          <p:cNvSpPr>
            <a:spLocks noChangeArrowheads="1"/>
          </p:cNvSpPr>
          <p:nvPr/>
        </p:nvSpPr>
        <p:spPr bwMode="auto">
          <a:xfrm>
            <a:off x="4225925" y="8564563"/>
            <a:ext cx="184150" cy="457200"/>
          </a:xfrm>
          <a:prstGeom prst="rect">
            <a:avLst/>
          </a:prstGeom>
          <a:noFill/>
          <a:ln w="9525">
            <a:noFill/>
            <a:miter lim="800000"/>
            <a:headEnd/>
            <a:tailEnd/>
          </a:ln>
        </p:spPr>
        <p:txBody>
          <a:bodyPr wrap="none">
            <a:spAutoFit/>
          </a:bodyPr>
          <a:lstStyle/>
          <a:p>
            <a:endParaRPr lang="en-US" sz="2400"/>
          </a:p>
        </p:txBody>
      </p:sp>
      <p:sp>
        <p:nvSpPr>
          <p:cNvPr id="5127" name="Text Box 5"/>
          <p:cNvSpPr txBox="1">
            <a:spLocks noChangeArrowheads="1"/>
          </p:cNvSpPr>
          <p:nvPr/>
        </p:nvSpPr>
        <p:spPr bwMode="auto">
          <a:xfrm>
            <a:off x="3505200" y="6019800"/>
            <a:ext cx="2667000" cy="457200"/>
          </a:xfrm>
          <a:prstGeom prst="rect">
            <a:avLst/>
          </a:prstGeom>
          <a:noFill/>
          <a:ln w="9525">
            <a:noFill/>
            <a:miter lim="800000"/>
            <a:headEnd/>
            <a:tailEnd/>
          </a:ln>
        </p:spPr>
        <p:txBody>
          <a:bodyPr>
            <a:spAutoFit/>
          </a:bodyPr>
          <a:lstStyle/>
          <a:p>
            <a:endParaRPr lang="en-US" sz="2400"/>
          </a:p>
        </p:txBody>
      </p:sp>
      <p:sp>
        <p:nvSpPr>
          <p:cNvPr id="12294" name="Text Box 6"/>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bg1"/>
                </a:solidFill>
                <a:latin typeface="Cooper Black" pitchFamily="18" charset="0"/>
              </a:rPr>
              <a:t>Colorado Physician Health Program</a:t>
            </a:r>
          </a:p>
          <a:p>
            <a:pPr algn="ctr">
              <a:spcBef>
                <a:spcPct val="50000"/>
              </a:spcBef>
              <a:defRPr/>
            </a:pPr>
            <a:r>
              <a:rPr lang="en-US" b="1">
                <a:solidFill>
                  <a:schemeClr val="bg1"/>
                </a:solidFill>
                <a:effectLst>
                  <a:outerShdw blurRad="38100" dist="38100" dir="2700000" algn="tl">
                    <a:srgbClr val="C0C0C0"/>
                  </a:outerShdw>
                </a:effectLst>
                <a:latin typeface="Castellar" pitchFamily="18" charset="0"/>
              </a:rPr>
              <a:t>Referral Specifications</a:t>
            </a:r>
            <a:r>
              <a:rPr lang="en-US" b="1">
                <a:solidFill>
                  <a:schemeClr val="bg1"/>
                </a:solidFill>
                <a:latin typeface="Tempus Sans ITC" pitchFamily="82" charset="0"/>
              </a:rPr>
              <a:t> </a:t>
            </a:r>
          </a:p>
          <a:p>
            <a:pPr algn="ctr">
              <a:spcBef>
                <a:spcPct val="50000"/>
              </a:spcBef>
              <a:defRPr/>
            </a:pPr>
            <a:r>
              <a:rPr lang="en-US" sz="1200" b="1">
                <a:solidFill>
                  <a:schemeClr val="bg1"/>
                </a:solidFill>
                <a:latin typeface="Tempus Sans ITC" pitchFamily="82" charset="0"/>
              </a:rPr>
              <a:t>July 1, 2009 through June 30, 2010</a:t>
            </a:r>
          </a:p>
          <a:p>
            <a:pPr>
              <a:spcBef>
                <a:spcPct val="50000"/>
              </a:spcBef>
              <a:defRPr/>
            </a:pPr>
            <a:endParaRPr lang="en-US" sz="1200">
              <a:solidFill>
                <a:schemeClr val="bg1"/>
              </a:solidFill>
              <a:latin typeface="Cooper Black" pitchFamily="18" charset="0"/>
            </a:endParaRPr>
          </a:p>
        </p:txBody>
      </p:sp>
      <p:graphicFrame>
        <p:nvGraphicFramePr>
          <p:cNvPr id="5122" name="Object 7"/>
          <p:cNvGraphicFramePr>
            <a:graphicFrameLocks noChangeAspect="1"/>
          </p:cNvGraphicFramePr>
          <p:nvPr/>
        </p:nvGraphicFramePr>
        <p:xfrm>
          <a:off x="228600" y="1676400"/>
          <a:ext cx="2841625" cy="2133600"/>
        </p:xfrm>
        <a:graphic>
          <a:graphicData uri="http://schemas.openxmlformats.org/presentationml/2006/ole">
            <p:oleObj spid="_x0000_s18434" r:id="rId5" imgW="2566638" imgH="1621677" progId="Excel.Sheet.8">
              <p:embed/>
            </p:oleObj>
          </a:graphicData>
        </a:graphic>
      </p:graphicFrame>
      <p:graphicFrame>
        <p:nvGraphicFramePr>
          <p:cNvPr id="5123" name="Object 8"/>
          <p:cNvGraphicFramePr>
            <a:graphicFrameLocks noChangeAspect="1"/>
          </p:cNvGraphicFramePr>
          <p:nvPr/>
        </p:nvGraphicFramePr>
        <p:xfrm>
          <a:off x="3784600" y="4318000"/>
          <a:ext cx="2717800" cy="1879600"/>
        </p:xfrm>
        <a:graphic>
          <a:graphicData uri="http://schemas.openxmlformats.org/presentationml/2006/ole">
            <p:oleObj spid="_x0000_s18435" r:id="rId6" imgW="2719052" imgH="1883827" progId="Excel.Sheet.8">
              <p:embed/>
            </p:oleObj>
          </a:graphicData>
        </a:graphic>
      </p:graphicFrame>
      <p:sp>
        <p:nvSpPr>
          <p:cNvPr id="5129" name="Rectangle 9"/>
          <p:cNvSpPr>
            <a:spLocks noChangeArrowheads="1"/>
          </p:cNvSpPr>
          <p:nvPr/>
        </p:nvSpPr>
        <p:spPr bwMode="auto">
          <a:xfrm>
            <a:off x="3505200" y="2133600"/>
            <a:ext cx="3200400" cy="1374775"/>
          </a:xfrm>
          <a:prstGeom prst="rect">
            <a:avLst/>
          </a:prstGeom>
          <a:noFill/>
          <a:ln w="9525">
            <a:noFill/>
            <a:miter lim="800000"/>
            <a:headEnd/>
            <a:tailEnd/>
          </a:ln>
        </p:spPr>
        <p:txBody>
          <a:bodyPr>
            <a:spAutoFit/>
          </a:bodyPr>
          <a:lstStyle/>
          <a:p>
            <a:pPr algn="just">
              <a:lnSpc>
                <a:spcPct val="80000"/>
              </a:lnSpc>
              <a:spcBef>
                <a:spcPct val="20000"/>
              </a:spcBef>
              <a:buFont typeface="Arial" charset="0"/>
              <a:buNone/>
            </a:pPr>
            <a:r>
              <a:rPr lang="en-US" sz="1000">
                <a:solidFill>
                  <a:srgbClr val="000000"/>
                </a:solidFill>
              </a:rPr>
              <a:t>The highest single source of New Referrals for the Fiscal Year 2009-2010 were </a:t>
            </a:r>
            <a:r>
              <a:rPr lang="en-US" sz="1000" b="1">
                <a:solidFill>
                  <a:srgbClr val="000000"/>
                </a:solidFill>
              </a:rPr>
              <a:t>Self </a:t>
            </a:r>
            <a:r>
              <a:rPr lang="en-US" sz="1000">
                <a:solidFill>
                  <a:srgbClr val="000000"/>
                </a:solidFill>
              </a:rPr>
              <a:t>at</a:t>
            </a:r>
            <a:r>
              <a:rPr lang="en-US" sz="1000" b="1">
                <a:solidFill>
                  <a:srgbClr val="000000"/>
                </a:solidFill>
              </a:rPr>
              <a:t> 43%.</a:t>
            </a:r>
            <a:r>
              <a:rPr lang="en-US" sz="1000">
                <a:solidFill>
                  <a:srgbClr val="000000"/>
                </a:solidFill>
              </a:rPr>
              <a:t> The second highest source of New Referrals was the </a:t>
            </a:r>
            <a:r>
              <a:rPr lang="en-US" sz="1000" b="1">
                <a:solidFill>
                  <a:srgbClr val="000000"/>
                </a:solidFill>
              </a:rPr>
              <a:t>Colorado Medical Board (CMB) </a:t>
            </a:r>
            <a:r>
              <a:rPr lang="en-US" sz="1000">
                <a:solidFill>
                  <a:srgbClr val="000000"/>
                </a:solidFill>
              </a:rPr>
              <a:t>at </a:t>
            </a:r>
            <a:r>
              <a:rPr lang="en-US" sz="1000" b="1">
                <a:solidFill>
                  <a:srgbClr val="000000"/>
                </a:solidFill>
              </a:rPr>
              <a:t>17%. </a:t>
            </a:r>
            <a:r>
              <a:rPr lang="en-US" sz="1000">
                <a:solidFill>
                  <a:srgbClr val="000000"/>
                </a:solidFill>
              </a:rPr>
              <a:t>CPHP continues to be proud of the number of Self Referrals to the program demonstrating trust and confidence in CPHP.</a:t>
            </a:r>
            <a:endParaRPr lang="en-US" sz="1000" b="1">
              <a:solidFill>
                <a:srgbClr val="000000"/>
              </a:solidFill>
            </a:endParaRPr>
          </a:p>
          <a:p>
            <a:pPr algn="just">
              <a:lnSpc>
                <a:spcPct val="80000"/>
              </a:lnSpc>
              <a:spcBef>
                <a:spcPct val="20000"/>
              </a:spcBef>
              <a:buFont typeface="Arial" charset="0"/>
              <a:buNone/>
            </a:pPr>
            <a:endParaRPr lang="en-US" sz="1000">
              <a:solidFill>
                <a:srgbClr val="000000"/>
              </a:solidFill>
            </a:endParaRPr>
          </a:p>
          <a:p>
            <a:pPr algn="just">
              <a:lnSpc>
                <a:spcPct val="80000"/>
              </a:lnSpc>
              <a:spcBef>
                <a:spcPct val="20000"/>
              </a:spcBef>
              <a:buFont typeface="Arial" charset="0"/>
              <a:buNone/>
            </a:pPr>
            <a:r>
              <a:rPr lang="en-US" sz="1000">
                <a:solidFill>
                  <a:srgbClr val="000000"/>
                </a:solidFill>
              </a:rPr>
              <a:t>76 out of the 271 New Referrals were “reactivated” thus, </a:t>
            </a:r>
            <a:r>
              <a:rPr lang="en-US" sz="1000" b="1">
                <a:solidFill>
                  <a:srgbClr val="000000"/>
                </a:solidFill>
              </a:rPr>
              <a:t>28% of New Referrals were previously seen at CPHP.</a:t>
            </a:r>
          </a:p>
        </p:txBody>
      </p:sp>
      <p:sp>
        <p:nvSpPr>
          <p:cNvPr id="5130" name="Rectangle 10"/>
          <p:cNvSpPr>
            <a:spLocks noChangeArrowheads="1"/>
          </p:cNvSpPr>
          <p:nvPr/>
        </p:nvSpPr>
        <p:spPr bwMode="auto">
          <a:xfrm>
            <a:off x="0" y="4343400"/>
            <a:ext cx="3124200" cy="1925638"/>
          </a:xfrm>
          <a:prstGeom prst="rect">
            <a:avLst/>
          </a:prstGeom>
          <a:noFill/>
          <a:ln w="9525">
            <a:noFill/>
            <a:miter lim="800000"/>
            <a:headEnd/>
            <a:tailEnd/>
          </a:ln>
        </p:spPr>
        <p:txBody>
          <a:bodyPr>
            <a:spAutoFit/>
          </a:bodyPr>
          <a:lstStyle/>
          <a:p>
            <a:pPr algn="ctr">
              <a:lnSpc>
                <a:spcPct val="80000"/>
              </a:lnSpc>
              <a:buFont typeface="Wingdings" pitchFamily="2" charset="2"/>
              <a:buNone/>
            </a:pPr>
            <a:r>
              <a:rPr lang="en-US" sz="1000">
                <a:solidFill>
                  <a:srgbClr val="000000"/>
                </a:solidFill>
                <a:cs typeface="Arial" charset="0"/>
              </a:rPr>
              <a:t>A Primary Presenting Problem area which best represents the participant is identified by the clinical team following the completion of the initial intake interview. </a:t>
            </a:r>
            <a:r>
              <a:rPr lang="en-US" sz="1000">
                <a:solidFill>
                  <a:srgbClr val="000000"/>
                </a:solidFill>
              </a:rPr>
              <a:t>In an effort to better understand the relevancy of this data, CPHP has removed cases that are “in process” or have not yet been assigned a primary presenting problem. Of the 271 New Referrals in the Fiscal Year 2009-2010, 86 were in process at the time of this report, thus 185 were assigned a primary presenting problem.  </a:t>
            </a:r>
          </a:p>
          <a:p>
            <a:pPr algn="ctr">
              <a:lnSpc>
                <a:spcPct val="80000"/>
              </a:lnSpc>
              <a:buFont typeface="Wingdings" pitchFamily="2" charset="2"/>
              <a:buNone/>
            </a:pPr>
            <a:endParaRPr lang="en-US" sz="1000">
              <a:solidFill>
                <a:srgbClr val="000000"/>
              </a:solidFill>
            </a:endParaRPr>
          </a:p>
          <a:p>
            <a:pPr algn="ctr">
              <a:lnSpc>
                <a:spcPct val="80000"/>
              </a:lnSpc>
              <a:buFont typeface="Wingdings" pitchFamily="2" charset="2"/>
              <a:buNone/>
            </a:pPr>
            <a:r>
              <a:rPr lang="en-US" sz="1000" b="1">
                <a:solidFill>
                  <a:srgbClr val="000000"/>
                </a:solidFill>
              </a:rPr>
              <a:t>The majority of New Referrals presented with a Psychiatric Problem (26%), followed by a Behavioral (14.5%), and lastly Substance </a:t>
            </a:r>
          </a:p>
          <a:p>
            <a:pPr algn="ctr">
              <a:lnSpc>
                <a:spcPct val="80000"/>
              </a:lnSpc>
              <a:buFont typeface="Wingdings" pitchFamily="2" charset="2"/>
              <a:buNone/>
            </a:pPr>
            <a:r>
              <a:rPr lang="en-US" sz="1000" b="1">
                <a:solidFill>
                  <a:srgbClr val="000000"/>
                </a:solidFill>
              </a:rPr>
              <a:t>Abuse (13%).</a:t>
            </a:r>
          </a:p>
        </p:txBody>
      </p:sp>
      <p:sp>
        <p:nvSpPr>
          <p:cNvPr id="5131" name="Rectangle 11"/>
          <p:cNvSpPr>
            <a:spLocks noChangeArrowheads="1"/>
          </p:cNvSpPr>
          <p:nvPr/>
        </p:nvSpPr>
        <p:spPr bwMode="auto">
          <a:xfrm>
            <a:off x="3581400" y="7086600"/>
            <a:ext cx="3276600" cy="1558925"/>
          </a:xfrm>
          <a:prstGeom prst="rect">
            <a:avLst/>
          </a:prstGeom>
          <a:noFill/>
          <a:ln w="9525">
            <a:noFill/>
            <a:miter lim="800000"/>
            <a:headEnd/>
            <a:tailEnd/>
          </a:ln>
        </p:spPr>
        <p:txBody>
          <a:bodyPr>
            <a:spAutoFit/>
          </a:bodyPr>
          <a:lstStyle/>
          <a:p>
            <a:pPr algn="ctr">
              <a:lnSpc>
                <a:spcPct val="80000"/>
              </a:lnSpc>
              <a:buFont typeface="Wingdings" pitchFamily="2" charset="2"/>
              <a:buNone/>
            </a:pPr>
            <a:r>
              <a:rPr lang="en-US" sz="1000"/>
              <a:t>In an effort to reflect the true representation of specialties served, CPHP is reporting on cases where specialty information has been collected at the time of intake.  Of the 271 New Referrals in the Fiscal Year 2009-2010, 86 had not completed an initial intake session at the time of this report, thus for 185 New Referrals, specialty information had been collected. </a:t>
            </a:r>
            <a:endParaRPr lang="en-US" sz="1000" i="1"/>
          </a:p>
          <a:p>
            <a:pPr algn="ctr">
              <a:lnSpc>
                <a:spcPct val="80000"/>
              </a:lnSpc>
              <a:buFont typeface="Wingdings" pitchFamily="2" charset="2"/>
              <a:buNone/>
            </a:pPr>
            <a:endParaRPr lang="en-US" sz="1000" i="1"/>
          </a:p>
          <a:p>
            <a:pPr algn="ctr">
              <a:lnSpc>
                <a:spcPct val="80000"/>
              </a:lnSpc>
              <a:buFont typeface="Wingdings" pitchFamily="2" charset="2"/>
              <a:buNone/>
            </a:pPr>
            <a:r>
              <a:rPr lang="en-US" sz="1000"/>
              <a:t>For the Fiscal Year 2009-2010, there was a wide variety of specialties represented. The most frequently seen specialty at CPHP was </a:t>
            </a:r>
            <a:r>
              <a:rPr lang="en-US" sz="1000" b="1"/>
              <a:t>Family Practice </a:t>
            </a:r>
            <a:r>
              <a:rPr lang="en-US" sz="1000"/>
              <a:t>at </a:t>
            </a:r>
            <a:r>
              <a:rPr lang="en-US" sz="1000" b="1"/>
              <a:t>21% </a:t>
            </a:r>
            <a:r>
              <a:rPr lang="en-US" sz="1000"/>
              <a:t>and</a:t>
            </a:r>
            <a:r>
              <a:rPr lang="en-US" sz="1000" b="1"/>
              <a:t> Internal Medicine </a:t>
            </a:r>
            <a:r>
              <a:rPr lang="en-US" sz="1000"/>
              <a:t>at</a:t>
            </a:r>
            <a:r>
              <a:rPr lang="en-US" sz="1000" b="1"/>
              <a:t> 16.5%.</a:t>
            </a:r>
          </a:p>
        </p:txBody>
      </p:sp>
      <p:sp>
        <p:nvSpPr>
          <p:cNvPr id="5132" name="Text Box 12"/>
          <p:cNvSpPr txBox="1">
            <a:spLocks noChangeArrowheads="1"/>
          </p:cNvSpPr>
          <p:nvPr/>
        </p:nvSpPr>
        <p:spPr bwMode="auto">
          <a:xfrm>
            <a:off x="3886200" y="1676400"/>
            <a:ext cx="2438400" cy="244475"/>
          </a:xfrm>
          <a:prstGeom prst="rect">
            <a:avLst/>
          </a:prstGeom>
          <a:noFill/>
          <a:ln w="9525">
            <a:noFill/>
            <a:miter lim="800000"/>
            <a:headEnd/>
            <a:tailEnd/>
          </a:ln>
        </p:spPr>
        <p:txBody>
          <a:bodyPr>
            <a:spAutoFit/>
          </a:bodyPr>
          <a:lstStyle/>
          <a:p>
            <a:pPr algn="ctr">
              <a:spcBef>
                <a:spcPct val="50000"/>
              </a:spcBef>
            </a:pPr>
            <a:r>
              <a:rPr lang="en-US" sz="1000" b="1">
                <a:solidFill>
                  <a:schemeClr val="accent2"/>
                </a:solidFill>
              </a:rPr>
              <a:t>Sources of New Referrals</a:t>
            </a:r>
          </a:p>
        </p:txBody>
      </p:sp>
      <p:sp>
        <p:nvSpPr>
          <p:cNvPr id="5133" name="Text Box 13"/>
          <p:cNvSpPr txBox="1">
            <a:spLocks noChangeArrowheads="1"/>
          </p:cNvSpPr>
          <p:nvPr/>
        </p:nvSpPr>
        <p:spPr bwMode="auto">
          <a:xfrm>
            <a:off x="228600" y="4114800"/>
            <a:ext cx="2819400" cy="246063"/>
          </a:xfrm>
          <a:prstGeom prst="rect">
            <a:avLst/>
          </a:prstGeom>
          <a:noFill/>
          <a:ln w="9525">
            <a:noFill/>
            <a:miter lim="800000"/>
            <a:headEnd/>
            <a:tailEnd/>
          </a:ln>
        </p:spPr>
        <p:txBody>
          <a:bodyPr>
            <a:spAutoFit/>
          </a:bodyPr>
          <a:lstStyle/>
          <a:p>
            <a:pPr algn="ctr">
              <a:spcBef>
                <a:spcPct val="50000"/>
              </a:spcBef>
            </a:pPr>
            <a:r>
              <a:rPr lang="en-US" sz="1000" b="1">
                <a:solidFill>
                  <a:schemeClr val="accent2"/>
                </a:solidFill>
              </a:rPr>
              <a:t>Primary Presenting Problem New Referrals</a:t>
            </a:r>
          </a:p>
        </p:txBody>
      </p:sp>
      <p:sp>
        <p:nvSpPr>
          <p:cNvPr id="5134" name="Text Box 14"/>
          <p:cNvSpPr txBox="1">
            <a:spLocks noChangeArrowheads="1"/>
          </p:cNvSpPr>
          <p:nvPr/>
        </p:nvSpPr>
        <p:spPr bwMode="auto">
          <a:xfrm>
            <a:off x="4038600" y="6781800"/>
            <a:ext cx="2438400" cy="246063"/>
          </a:xfrm>
          <a:prstGeom prst="rect">
            <a:avLst/>
          </a:prstGeom>
          <a:noFill/>
          <a:ln w="9525">
            <a:noFill/>
            <a:miter lim="800000"/>
            <a:headEnd/>
            <a:tailEnd/>
          </a:ln>
        </p:spPr>
        <p:txBody>
          <a:bodyPr>
            <a:spAutoFit/>
          </a:bodyPr>
          <a:lstStyle/>
          <a:p>
            <a:pPr algn="ctr">
              <a:spcBef>
                <a:spcPct val="50000"/>
              </a:spcBef>
            </a:pPr>
            <a:r>
              <a:rPr lang="en-US" sz="1000" b="1">
                <a:solidFill>
                  <a:schemeClr val="accent2"/>
                </a:solidFill>
              </a:rPr>
              <a:t>Specialty of New Referrals</a:t>
            </a:r>
          </a:p>
        </p:txBody>
      </p:sp>
      <p:sp>
        <p:nvSpPr>
          <p:cNvPr id="5135" name="Text Box 15"/>
          <p:cNvSpPr txBox="1">
            <a:spLocks noChangeArrowheads="1"/>
          </p:cNvSpPr>
          <p:nvPr/>
        </p:nvSpPr>
        <p:spPr bwMode="auto">
          <a:xfrm>
            <a:off x="533400" y="3429000"/>
            <a:ext cx="533400" cy="184150"/>
          </a:xfrm>
          <a:prstGeom prst="rect">
            <a:avLst/>
          </a:prstGeom>
          <a:noFill/>
          <a:ln w="9525">
            <a:noFill/>
            <a:miter lim="800000"/>
            <a:headEnd/>
            <a:tailEnd/>
          </a:ln>
        </p:spPr>
        <p:txBody>
          <a:bodyPr>
            <a:spAutoFit/>
          </a:bodyPr>
          <a:lstStyle/>
          <a:p>
            <a:pPr>
              <a:spcBef>
                <a:spcPct val="50000"/>
              </a:spcBef>
            </a:pPr>
            <a:r>
              <a:rPr lang="en-US" sz="600"/>
              <a:t>N=271</a:t>
            </a:r>
          </a:p>
        </p:txBody>
      </p:sp>
      <p:sp>
        <p:nvSpPr>
          <p:cNvPr id="5136" name="Text Box 16"/>
          <p:cNvSpPr txBox="1">
            <a:spLocks noChangeArrowheads="1"/>
          </p:cNvSpPr>
          <p:nvPr/>
        </p:nvSpPr>
        <p:spPr bwMode="auto">
          <a:xfrm>
            <a:off x="3810000" y="5943600"/>
            <a:ext cx="533400" cy="184150"/>
          </a:xfrm>
          <a:prstGeom prst="rect">
            <a:avLst/>
          </a:prstGeom>
          <a:noFill/>
          <a:ln w="9525">
            <a:noFill/>
            <a:miter lim="800000"/>
            <a:headEnd/>
            <a:tailEnd/>
          </a:ln>
        </p:spPr>
        <p:txBody>
          <a:bodyPr>
            <a:spAutoFit/>
          </a:bodyPr>
          <a:lstStyle/>
          <a:p>
            <a:pPr>
              <a:spcBef>
                <a:spcPct val="50000"/>
              </a:spcBef>
            </a:pPr>
            <a:r>
              <a:rPr lang="en-US" sz="600"/>
              <a:t>N=185</a:t>
            </a:r>
          </a:p>
        </p:txBody>
      </p:sp>
      <p:sp>
        <p:nvSpPr>
          <p:cNvPr id="5137" name="Text Box 17"/>
          <p:cNvSpPr txBox="1">
            <a:spLocks noChangeArrowheads="1"/>
          </p:cNvSpPr>
          <p:nvPr/>
        </p:nvSpPr>
        <p:spPr bwMode="auto">
          <a:xfrm>
            <a:off x="152400" y="8839200"/>
            <a:ext cx="533400" cy="184150"/>
          </a:xfrm>
          <a:prstGeom prst="rect">
            <a:avLst/>
          </a:prstGeom>
          <a:noFill/>
          <a:ln w="9525">
            <a:noFill/>
            <a:miter lim="800000"/>
            <a:headEnd/>
            <a:tailEnd/>
          </a:ln>
        </p:spPr>
        <p:txBody>
          <a:bodyPr>
            <a:spAutoFit/>
          </a:bodyPr>
          <a:lstStyle/>
          <a:p>
            <a:pPr>
              <a:spcBef>
                <a:spcPct val="50000"/>
              </a:spcBef>
            </a:pPr>
            <a:r>
              <a:rPr lang="en-US" sz="600"/>
              <a:t>N=185</a:t>
            </a:r>
          </a:p>
        </p:txBody>
      </p:sp>
      <p:sp>
        <p:nvSpPr>
          <p:cNvPr id="5138" name="Line 18"/>
          <p:cNvSpPr>
            <a:spLocks noChangeShapeType="1"/>
          </p:cNvSpPr>
          <p:nvPr/>
        </p:nvSpPr>
        <p:spPr bwMode="auto">
          <a:xfrm>
            <a:off x="0" y="3962400"/>
            <a:ext cx="6858000" cy="0"/>
          </a:xfrm>
          <a:prstGeom prst="line">
            <a:avLst/>
          </a:prstGeom>
          <a:noFill/>
          <a:ln w="25400">
            <a:solidFill>
              <a:schemeClr val="accent2"/>
            </a:solidFill>
            <a:round/>
            <a:headEnd/>
            <a:tailEnd/>
          </a:ln>
        </p:spPr>
        <p:txBody>
          <a:bodyPr/>
          <a:lstStyle/>
          <a:p>
            <a:endParaRPr lang="en-US"/>
          </a:p>
        </p:txBody>
      </p:sp>
      <p:sp>
        <p:nvSpPr>
          <p:cNvPr id="5139" name="Line 19"/>
          <p:cNvSpPr>
            <a:spLocks noChangeShapeType="1"/>
          </p:cNvSpPr>
          <p:nvPr/>
        </p:nvSpPr>
        <p:spPr bwMode="auto">
          <a:xfrm>
            <a:off x="0" y="6553200"/>
            <a:ext cx="6858000" cy="0"/>
          </a:xfrm>
          <a:prstGeom prst="line">
            <a:avLst/>
          </a:prstGeom>
          <a:noFill/>
          <a:ln w="25400">
            <a:solidFill>
              <a:schemeClr val="accent2"/>
            </a:solidFill>
            <a:round/>
            <a:headEnd/>
            <a:tailEnd/>
          </a:ln>
        </p:spPr>
        <p:txBody>
          <a:bodyPr/>
          <a:lstStyle/>
          <a:p>
            <a:endParaRPr lang="en-US"/>
          </a:p>
        </p:txBody>
      </p:sp>
      <p:sp>
        <p:nvSpPr>
          <p:cNvPr id="5140" name="Text Box 21"/>
          <p:cNvSpPr txBox="1">
            <a:spLocks noChangeArrowheads="1"/>
          </p:cNvSpPr>
          <p:nvPr/>
        </p:nvSpPr>
        <p:spPr bwMode="auto">
          <a:xfrm>
            <a:off x="3886200" y="8382000"/>
            <a:ext cx="2438400" cy="246063"/>
          </a:xfrm>
          <a:prstGeom prst="rect">
            <a:avLst/>
          </a:prstGeom>
          <a:noFill/>
          <a:ln w="9525">
            <a:noFill/>
            <a:miter lim="800000"/>
            <a:headEnd/>
            <a:tailEnd/>
          </a:ln>
        </p:spPr>
        <p:txBody>
          <a:bodyPr>
            <a:spAutoFit/>
          </a:bodyPr>
          <a:lstStyle/>
          <a:p>
            <a:pPr algn="ctr">
              <a:spcBef>
                <a:spcPct val="50000"/>
              </a:spcBef>
            </a:pPr>
            <a:endParaRPr lang="en-US" sz="1000" b="1">
              <a:solidFill>
                <a:schemeClr val="accent2"/>
              </a:solidFill>
            </a:endParaRPr>
          </a:p>
        </p:txBody>
      </p:sp>
      <p:sp>
        <p:nvSpPr>
          <p:cNvPr id="5141" name="Text Box 22"/>
          <p:cNvSpPr txBox="1">
            <a:spLocks noChangeArrowheads="1"/>
          </p:cNvSpPr>
          <p:nvPr/>
        </p:nvSpPr>
        <p:spPr bwMode="auto">
          <a:xfrm>
            <a:off x="1676400" y="8686800"/>
            <a:ext cx="1752600" cy="338138"/>
          </a:xfrm>
          <a:prstGeom prst="rect">
            <a:avLst/>
          </a:prstGeom>
          <a:noFill/>
          <a:ln w="9525">
            <a:solidFill>
              <a:schemeClr val="tx1"/>
            </a:solidFill>
            <a:miter lim="800000"/>
            <a:headEnd/>
            <a:tailEnd/>
          </a:ln>
        </p:spPr>
        <p:txBody>
          <a:bodyPr>
            <a:spAutoFit/>
          </a:bodyPr>
          <a:lstStyle/>
          <a:p>
            <a:r>
              <a:rPr lang="en-US" sz="400" b="1"/>
              <a:t>N/A</a:t>
            </a:r>
            <a:r>
              <a:rPr lang="en-US" sz="400"/>
              <a:t> = Student or PA</a:t>
            </a:r>
          </a:p>
          <a:p>
            <a:r>
              <a:rPr lang="en-US" sz="400" b="1"/>
              <a:t>Other </a:t>
            </a:r>
            <a:r>
              <a:rPr lang="en-US" sz="400"/>
              <a:t>=Forensic Medicine, Infectious Disease, Nuclear Medicine, Physical Rehabilitation, Radiation Oncology, Urology</a:t>
            </a:r>
          </a:p>
          <a:p>
            <a:r>
              <a:rPr lang="en-US" sz="400" b="1"/>
              <a:t>Other Surgery </a:t>
            </a:r>
            <a:r>
              <a:rPr lang="en-US" sz="400"/>
              <a:t>= Plastic or neurological</a:t>
            </a:r>
            <a:endParaRPr lang="en-US" sz="500"/>
          </a:p>
        </p:txBody>
      </p:sp>
      <p:sp>
        <p:nvSpPr>
          <p:cNvPr id="5142" name="Text Box 23"/>
          <p:cNvSpPr txBox="1">
            <a:spLocks noChangeArrowheads="1"/>
          </p:cNvSpPr>
          <p:nvPr/>
        </p:nvSpPr>
        <p:spPr bwMode="auto">
          <a:xfrm>
            <a:off x="6248400" y="8901113"/>
            <a:ext cx="609600" cy="242887"/>
          </a:xfrm>
          <a:prstGeom prst="rect">
            <a:avLst/>
          </a:prstGeom>
          <a:noFill/>
          <a:ln w="9525">
            <a:noFill/>
            <a:miter lim="800000"/>
            <a:headEnd/>
            <a:tailEnd/>
          </a:ln>
        </p:spPr>
        <p:txBody>
          <a:bodyPr>
            <a:spAutoFit/>
          </a:bodyPr>
          <a:lstStyle/>
          <a:p>
            <a:pPr>
              <a:spcBef>
                <a:spcPct val="50000"/>
              </a:spcBef>
            </a:pPr>
            <a:r>
              <a:rPr lang="en-US" sz="1000"/>
              <a:t>5</a:t>
            </a:r>
          </a:p>
        </p:txBody>
      </p:sp>
      <p:graphicFrame>
        <p:nvGraphicFramePr>
          <p:cNvPr id="26" name="Chart 25"/>
          <p:cNvGraphicFramePr/>
          <p:nvPr/>
        </p:nvGraphicFramePr>
        <p:xfrm>
          <a:off x="152400" y="6553200"/>
          <a:ext cx="2971800" cy="2286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p:spPr>
        <p:txBody>
          <a:bodyPr wrap="none" anchor="ctr"/>
          <a:lstStyle/>
          <a:p>
            <a:endParaRPr lang="en-US"/>
          </a:p>
        </p:txBody>
      </p:sp>
      <p:pic>
        <p:nvPicPr>
          <p:cNvPr id="6149" name="Picture 3"/>
          <p:cNvPicPr>
            <a:picLocks noChangeAspect="1" noChangeArrowheads="1"/>
          </p:cNvPicPr>
          <p:nvPr/>
        </p:nvPicPr>
        <p:blipFill>
          <a:blip r:embed="rId4" cstate="print"/>
          <a:srcRect/>
          <a:stretch>
            <a:fillRect/>
          </a:stretch>
        </p:blipFill>
        <p:spPr bwMode="auto">
          <a:xfrm>
            <a:off x="457200" y="457200"/>
            <a:ext cx="762000" cy="747713"/>
          </a:xfrm>
          <a:prstGeom prst="rect">
            <a:avLst/>
          </a:prstGeom>
          <a:noFill/>
          <a:ln w="9525">
            <a:solidFill>
              <a:schemeClr val="tx1"/>
            </a:solidFill>
            <a:miter lim="800000"/>
            <a:headEnd/>
            <a:tailEnd/>
          </a:ln>
        </p:spPr>
      </p:pic>
      <p:sp>
        <p:nvSpPr>
          <p:cNvPr id="6150" name="Rectangle 4"/>
          <p:cNvSpPr>
            <a:spLocks noChangeArrowheads="1"/>
          </p:cNvSpPr>
          <p:nvPr/>
        </p:nvSpPr>
        <p:spPr bwMode="auto">
          <a:xfrm>
            <a:off x="4225925" y="8564563"/>
            <a:ext cx="184150" cy="457200"/>
          </a:xfrm>
          <a:prstGeom prst="rect">
            <a:avLst/>
          </a:prstGeom>
          <a:noFill/>
          <a:ln w="9525">
            <a:noFill/>
            <a:miter lim="800000"/>
            <a:headEnd/>
            <a:tailEnd/>
          </a:ln>
        </p:spPr>
        <p:txBody>
          <a:bodyPr wrap="none">
            <a:spAutoFit/>
          </a:bodyPr>
          <a:lstStyle/>
          <a:p>
            <a:endParaRPr lang="en-US" sz="2400"/>
          </a:p>
        </p:txBody>
      </p:sp>
      <p:sp>
        <p:nvSpPr>
          <p:cNvPr id="6151" name="Text Box 5"/>
          <p:cNvSpPr txBox="1">
            <a:spLocks noChangeArrowheads="1"/>
          </p:cNvSpPr>
          <p:nvPr/>
        </p:nvSpPr>
        <p:spPr bwMode="auto">
          <a:xfrm>
            <a:off x="3505200" y="6019800"/>
            <a:ext cx="2667000" cy="457200"/>
          </a:xfrm>
          <a:prstGeom prst="rect">
            <a:avLst/>
          </a:prstGeom>
          <a:noFill/>
          <a:ln w="9525">
            <a:noFill/>
            <a:miter lim="800000"/>
            <a:headEnd/>
            <a:tailEnd/>
          </a:ln>
        </p:spPr>
        <p:txBody>
          <a:bodyPr>
            <a:spAutoFit/>
          </a:bodyPr>
          <a:lstStyle/>
          <a:p>
            <a:endParaRPr lang="en-US" sz="2400"/>
          </a:p>
        </p:txBody>
      </p:sp>
      <p:sp>
        <p:nvSpPr>
          <p:cNvPr id="12294" name="Text Box 6"/>
          <p:cNvSpPr txBox="1">
            <a:spLocks noChangeArrowheads="1"/>
          </p:cNvSpPr>
          <p:nvPr/>
        </p:nvSpPr>
        <p:spPr bwMode="auto">
          <a:xfrm>
            <a:off x="1371600" y="304800"/>
            <a:ext cx="5181600" cy="1492250"/>
          </a:xfrm>
          <a:prstGeom prst="rect">
            <a:avLst/>
          </a:prstGeom>
          <a:noFill/>
          <a:ln w="9525">
            <a:noFill/>
            <a:miter lim="800000"/>
            <a:headEnd/>
            <a:tailEnd/>
          </a:ln>
          <a:effectLst/>
        </p:spPr>
        <p:txBody>
          <a:bodyPr>
            <a:spAutoFit/>
          </a:bodyPr>
          <a:lstStyle/>
          <a:p>
            <a:pPr algn="ctr">
              <a:spcBef>
                <a:spcPct val="50000"/>
              </a:spcBef>
              <a:defRPr/>
            </a:pPr>
            <a:r>
              <a:rPr lang="en-US" sz="2000" dirty="0">
                <a:solidFill>
                  <a:schemeClr val="bg1"/>
                </a:solidFill>
                <a:latin typeface="Cooper Black" pitchFamily="18" charset="0"/>
              </a:rPr>
              <a:t>Colorado Physician Health Program</a:t>
            </a:r>
          </a:p>
          <a:p>
            <a:pPr algn="ctr">
              <a:spcBef>
                <a:spcPct val="50000"/>
              </a:spcBef>
              <a:defRPr/>
            </a:pPr>
            <a:r>
              <a:rPr lang="en-US" sz="1400" b="1" dirty="0">
                <a:solidFill>
                  <a:schemeClr val="bg1"/>
                </a:solidFill>
                <a:effectLst>
                  <a:outerShdw blurRad="38100" dist="38100" dir="2700000" algn="tl">
                    <a:srgbClr val="C0C0C0"/>
                  </a:outerShdw>
                </a:effectLst>
                <a:latin typeface="Castellar" pitchFamily="18" charset="0"/>
              </a:rPr>
              <a:t>Demographics, Treatment Referral and Relapses</a:t>
            </a:r>
          </a:p>
          <a:p>
            <a:pPr algn="ctr">
              <a:spcBef>
                <a:spcPct val="50000"/>
              </a:spcBef>
              <a:defRPr/>
            </a:pPr>
            <a:r>
              <a:rPr lang="en-US" sz="1200" b="1" dirty="0">
                <a:solidFill>
                  <a:schemeClr val="bg1"/>
                </a:solidFill>
                <a:latin typeface="Tempus Sans ITC" pitchFamily="82" charset="0"/>
              </a:rPr>
              <a:t>July 1, 2009 through June 30, 2010</a:t>
            </a:r>
          </a:p>
          <a:p>
            <a:pPr>
              <a:spcBef>
                <a:spcPct val="50000"/>
              </a:spcBef>
              <a:defRPr/>
            </a:pPr>
            <a:endParaRPr lang="en-US" sz="1200" dirty="0">
              <a:solidFill>
                <a:schemeClr val="bg1"/>
              </a:solidFill>
              <a:latin typeface="Cooper Black" pitchFamily="18" charset="0"/>
            </a:endParaRPr>
          </a:p>
        </p:txBody>
      </p:sp>
      <p:sp>
        <p:nvSpPr>
          <p:cNvPr id="6153" name="Line 18"/>
          <p:cNvSpPr>
            <a:spLocks noChangeShapeType="1"/>
          </p:cNvSpPr>
          <p:nvPr/>
        </p:nvSpPr>
        <p:spPr bwMode="auto">
          <a:xfrm>
            <a:off x="0" y="3962400"/>
            <a:ext cx="6858000" cy="0"/>
          </a:xfrm>
          <a:prstGeom prst="line">
            <a:avLst/>
          </a:prstGeom>
          <a:noFill/>
          <a:ln w="25400">
            <a:solidFill>
              <a:schemeClr val="accent2"/>
            </a:solidFill>
            <a:round/>
            <a:headEnd/>
            <a:tailEnd/>
          </a:ln>
        </p:spPr>
        <p:txBody>
          <a:bodyPr/>
          <a:lstStyle/>
          <a:p>
            <a:endParaRPr lang="en-US"/>
          </a:p>
        </p:txBody>
      </p:sp>
      <p:sp>
        <p:nvSpPr>
          <p:cNvPr id="6154" name="Line 19"/>
          <p:cNvSpPr>
            <a:spLocks noChangeShapeType="1"/>
          </p:cNvSpPr>
          <p:nvPr/>
        </p:nvSpPr>
        <p:spPr bwMode="auto">
          <a:xfrm>
            <a:off x="0" y="6553200"/>
            <a:ext cx="6858000" cy="0"/>
          </a:xfrm>
          <a:prstGeom prst="line">
            <a:avLst/>
          </a:prstGeom>
          <a:noFill/>
          <a:ln w="25400">
            <a:solidFill>
              <a:schemeClr val="accent2"/>
            </a:solidFill>
            <a:round/>
            <a:headEnd/>
            <a:tailEnd/>
          </a:ln>
        </p:spPr>
        <p:txBody>
          <a:bodyPr/>
          <a:lstStyle/>
          <a:p>
            <a:endParaRPr lang="en-US"/>
          </a:p>
        </p:txBody>
      </p:sp>
      <p:sp>
        <p:nvSpPr>
          <p:cNvPr id="6155" name="Text Box 23"/>
          <p:cNvSpPr txBox="1">
            <a:spLocks noChangeArrowheads="1"/>
          </p:cNvSpPr>
          <p:nvPr/>
        </p:nvSpPr>
        <p:spPr bwMode="auto">
          <a:xfrm>
            <a:off x="6248400" y="8901113"/>
            <a:ext cx="609600" cy="246062"/>
          </a:xfrm>
          <a:prstGeom prst="rect">
            <a:avLst/>
          </a:prstGeom>
          <a:noFill/>
          <a:ln w="9525">
            <a:noFill/>
            <a:miter lim="800000"/>
            <a:headEnd/>
            <a:tailEnd/>
          </a:ln>
        </p:spPr>
        <p:txBody>
          <a:bodyPr>
            <a:spAutoFit/>
          </a:bodyPr>
          <a:lstStyle/>
          <a:p>
            <a:pPr>
              <a:spcBef>
                <a:spcPct val="50000"/>
              </a:spcBef>
            </a:pPr>
            <a:r>
              <a:rPr lang="en-US" sz="1000"/>
              <a:t>6</a:t>
            </a:r>
          </a:p>
        </p:txBody>
      </p:sp>
      <p:graphicFrame>
        <p:nvGraphicFramePr>
          <p:cNvPr id="6146" name="Object 16"/>
          <p:cNvGraphicFramePr>
            <a:graphicFrameLocks noChangeAspect="1"/>
          </p:cNvGraphicFramePr>
          <p:nvPr/>
        </p:nvGraphicFramePr>
        <p:xfrm>
          <a:off x="3632200" y="1879600"/>
          <a:ext cx="2641600" cy="1858963"/>
        </p:xfrm>
        <a:graphic>
          <a:graphicData uri="http://schemas.openxmlformats.org/presentationml/2006/ole">
            <p:oleObj spid="_x0000_s19458" r:id="rId5" imgW="2639797" imgH="1859441" progId="Excel.Sheet.8">
              <p:embed/>
            </p:oleObj>
          </a:graphicData>
        </a:graphic>
      </p:graphicFrame>
      <p:sp>
        <p:nvSpPr>
          <p:cNvPr id="6156" name="Text Box 18"/>
          <p:cNvSpPr txBox="1">
            <a:spLocks noChangeArrowheads="1"/>
          </p:cNvSpPr>
          <p:nvPr/>
        </p:nvSpPr>
        <p:spPr bwMode="auto">
          <a:xfrm>
            <a:off x="3733800" y="1524000"/>
            <a:ext cx="2438400" cy="274638"/>
          </a:xfrm>
          <a:prstGeom prst="rect">
            <a:avLst/>
          </a:prstGeom>
          <a:noFill/>
          <a:ln w="9525">
            <a:noFill/>
            <a:miter lim="800000"/>
            <a:headEnd/>
            <a:tailEnd/>
          </a:ln>
        </p:spPr>
        <p:txBody>
          <a:bodyPr>
            <a:spAutoFit/>
          </a:bodyPr>
          <a:lstStyle/>
          <a:p>
            <a:pPr algn="ctr">
              <a:spcBef>
                <a:spcPct val="50000"/>
              </a:spcBef>
            </a:pPr>
            <a:r>
              <a:rPr lang="en-US" sz="1200" b="1">
                <a:solidFill>
                  <a:schemeClr val="accent2"/>
                </a:solidFill>
              </a:rPr>
              <a:t>Age of New Referrals</a:t>
            </a:r>
          </a:p>
        </p:txBody>
      </p:sp>
      <p:sp>
        <p:nvSpPr>
          <p:cNvPr id="6157" name="Text Box 14"/>
          <p:cNvSpPr txBox="1">
            <a:spLocks noChangeArrowheads="1"/>
          </p:cNvSpPr>
          <p:nvPr/>
        </p:nvSpPr>
        <p:spPr bwMode="auto">
          <a:xfrm>
            <a:off x="2133600" y="2209800"/>
            <a:ext cx="1371600" cy="457200"/>
          </a:xfrm>
          <a:prstGeom prst="rect">
            <a:avLst/>
          </a:prstGeom>
          <a:noFill/>
          <a:ln w="9525">
            <a:noFill/>
            <a:miter lim="800000"/>
            <a:headEnd/>
            <a:tailEnd/>
          </a:ln>
        </p:spPr>
        <p:txBody>
          <a:bodyPr>
            <a:spAutoFit/>
          </a:bodyPr>
          <a:lstStyle/>
          <a:p>
            <a:pPr algn="ctr">
              <a:spcBef>
                <a:spcPct val="50000"/>
              </a:spcBef>
            </a:pPr>
            <a:r>
              <a:rPr lang="en-US" sz="1200" b="1">
                <a:solidFill>
                  <a:schemeClr val="accent2"/>
                </a:solidFill>
              </a:rPr>
              <a:t>Gender of New Referrals</a:t>
            </a:r>
          </a:p>
        </p:txBody>
      </p:sp>
      <p:sp>
        <p:nvSpPr>
          <p:cNvPr id="6158" name="Text Box 13"/>
          <p:cNvSpPr txBox="1">
            <a:spLocks noChangeArrowheads="1"/>
          </p:cNvSpPr>
          <p:nvPr/>
        </p:nvSpPr>
        <p:spPr bwMode="auto">
          <a:xfrm>
            <a:off x="2057400" y="2667000"/>
            <a:ext cx="1447800" cy="288925"/>
          </a:xfrm>
          <a:prstGeom prst="rect">
            <a:avLst/>
          </a:prstGeom>
          <a:noFill/>
          <a:ln w="9525">
            <a:noFill/>
            <a:miter lim="800000"/>
            <a:headEnd/>
            <a:tailEnd/>
          </a:ln>
        </p:spPr>
        <p:txBody>
          <a:bodyPr>
            <a:spAutoFit/>
          </a:bodyPr>
          <a:lstStyle/>
          <a:p>
            <a:pPr algn="ctr">
              <a:lnSpc>
                <a:spcPct val="80000"/>
              </a:lnSpc>
            </a:pPr>
            <a:r>
              <a:rPr lang="en-US" sz="800"/>
              <a:t>35% Female </a:t>
            </a:r>
          </a:p>
          <a:p>
            <a:pPr algn="ctr">
              <a:lnSpc>
                <a:spcPct val="80000"/>
              </a:lnSpc>
            </a:pPr>
            <a:r>
              <a:rPr lang="en-US" sz="800"/>
              <a:t>and 65% Male (N=185) </a:t>
            </a:r>
          </a:p>
        </p:txBody>
      </p:sp>
      <p:sp>
        <p:nvSpPr>
          <p:cNvPr id="6159" name="Text Box 23"/>
          <p:cNvSpPr txBox="1">
            <a:spLocks noChangeArrowheads="1"/>
          </p:cNvSpPr>
          <p:nvPr/>
        </p:nvSpPr>
        <p:spPr bwMode="auto">
          <a:xfrm>
            <a:off x="228600" y="2667000"/>
            <a:ext cx="1981200" cy="457200"/>
          </a:xfrm>
          <a:prstGeom prst="rect">
            <a:avLst/>
          </a:prstGeom>
          <a:noFill/>
          <a:ln w="9525">
            <a:noFill/>
            <a:miter lim="800000"/>
            <a:headEnd/>
            <a:tailEnd/>
          </a:ln>
        </p:spPr>
        <p:txBody>
          <a:bodyPr>
            <a:spAutoFit/>
          </a:bodyPr>
          <a:lstStyle/>
          <a:p>
            <a:pPr algn="ctr">
              <a:spcBef>
                <a:spcPct val="50000"/>
              </a:spcBef>
            </a:pPr>
            <a:r>
              <a:rPr lang="en-US" sz="1200" b="1">
                <a:solidFill>
                  <a:schemeClr val="accent2"/>
                </a:solidFill>
              </a:rPr>
              <a:t>Ethnicity of New Referrals</a:t>
            </a:r>
          </a:p>
        </p:txBody>
      </p:sp>
      <p:sp>
        <p:nvSpPr>
          <p:cNvPr id="6160" name="Text Box 24"/>
          <p:cNvSpPr txBox="1">
            <a:spLocks noChangeArrowheads="1"/>
          </p:cNvSpPr>
          <p:nvPr/>
        </p:nvSpPr>
        <p:spPr bwMode="auto">
          <a:xfrm>
            <a:off x="152400" y="3048000"/>
            <a:ext cx="2133600" cy="781050"/>
          </a:xfrm>
          <a:prstGeom prst="rect">
            <a:avLst/>
          </a:prstGeom>
          <a:noFill/>
          <a:ln w="9525">
            <a:noFill/>
            <a:miter lim="800000"/>
            <a:headEnd/>
            <a:tailEnd/>
          </a:ln>
        </p:spPr>
        <p:txBody>
          <a:bodyPr>
            <a:spAutoFit/>
          </a:bodyPr>
          <a:lstStyle/>
          <a:p>
            <a:pPr algn="ctr">
              <a:lnSpc>
                <a:spcPct val="80000"/>
              </a:lnSpc>
            </a:pPr>
            <a:r>
              <a:rPr lang="en-US" sz="800"/>
              <a:t>10% Asian</a:t>
            </a:r>
          </a:p>
          <a:p>
            <a:pPr algn="ctr">
              <a:lnSpc>
                <a:spcPct val="80000"/>
              </a:lnSpc>
            </a:pPr>
            <a:r>
              <a:rPr lang="en-US" sz="800"/>
              <a:t>4% Hispanic</a:t>
            </a:r>
          </a:p>
          <a:p>
            <a:pPr algn="ctr">
              <a:lnSpc>
                <a:spcPct val="80000"/>
              </a:lnSpc>
            </a:pPr>
            <a:r>
              <a:rPr lang="en-US" sz="800"/>
              <a:t>1.5% African American</a:t>
            </a:r>
          </a:p>
          <a:p>
            <a:pPr algn="ctr">
              <a:lnSpc>
                <a:spcPct val="80000"/>
              </a:lnSpc>
            </a:pPr>
            <a:r>
              <a:rPr lang="en-US" sz="800"/>
              <a:t>1.5% Biracial</a:t>
            </a:r>
          </a:p>
          <a:p>
            <a:pPr algn="ctr">
              <a:lnSpc>
                <a:spcPct val="80000"/>
              </a:lnSpc>
            </a:pPr>
            <a:r>
              <a:rPr lang="en-US" sz="800"/>
              <a:t>1% Native American</a:t>
            </a:r>
          </a:p>
          <a:p>
            <a:pPr algn="ctr">
              <a:lnSpc>
                <a:spcPct val="80000"/>
              </a:lnSpc>
            </a:pPr>
            <a:r>
              <a:rPr lang="en-US" sz="800"/>
              <a:t>82% Caucasian</a:t>
            </a:r>
          </a:p>
          <a:p>
            <a:pPr algn="ctr">
              <a:lnSpc>
                <a:spcPct val="80000"/>
              </a:lnSpc>
            </a:pPr>
            <a:r>
              <a:rPr lang="en-US" sz="800"/>
              <a:t>(N=185) </a:t>
            </a:r>
          </a:p>
        </p:txBody>
      </p:sp>
      <p:sp>
        <p:nvSpPr>
          <p:cNvPr id="6161" name="Text Box 21"/>
          <p:cNvSpPr txBox="1">
            <a:spLocks noChangeArrowheads="1"/>
          </p:cNvSpPr>
          <p:nvPr/>
        </p:nvSpPr>
        <p:spPr bwMode="auto">
          <a:xfrm>
            <a:off x="152400" y="1752600"/>
            <a:ext cx="2133600" cy="781050"/>
          </a:xfrm>
          <a:prstGeom prst="rect">
            <a:avLst/>
          </a:prstGeom>
          <a:noFill/>
          <a:ln w="9525">
            <a:noFill/>
            <a:miter lim="800000"/>
            <a:headEnd/>
            <a:tailEnd/>
          </a:ln>
        </p:spPr>
        <p:txBody>
          <a:bodyPr>
            <a:spAutoFit/>
          </a:bodyPr>
          <a:lstStyle/>
          <a:p>
            <a:pPr algn="ctr">
              <a:lnSpc>
                <a:spcPct val="80000"/>
              </a:lnSpc>
            </a:pPr>
            <a:r>
              <a:rPr lang="en-US" sz="800"/>
              <a:t>56.5% Married</a:t>
            </a:r>
          </a:p>
          <a:p>
            <a:pPr algn="ctr">
              <a:lnSpc>
                <a:spcPct val="80000"/>
              </a:lnSpc>
            </a:pPr>
            <a:r>
              <a:rPr lang="en-US" sz="800"/>
              <a:t>15.5% Divorced </a:t>
            </a:r>
          </a:p>
          <a:p>
            <a:pPr algn="ctr">
              <a:lnSpc>
                <a:spcPct val="80000"/>
              </a:lnSpc>
            </a:pPr>
            <a:r>
              <a:rPr lang="en-US" sz="800"/>
              <a:t>3% Separated </a:t>
            </a:r>
          </a:p>
          <a:p>
            <a:pPr algn="ctr">
              <a:lnSpc>
                <a:spcPct val="80000"/>
              </a:lnSpc>
            </a:pPr>
            <a:r>
              <a:rPr lang="en-US" sz="800"/>
              <a:t>1.5% Widowed </a:t>
            </a:r>
          </a:p>
          <a:p>
            <a:pPr algn="ctr">
              <a:lnSpc>
                <a:spcPct val="80000"/>
              </a:lnSpc>
            </a:pPr>
            <a:r>
              <a:rPr lang="en-US" sz="800"/>
              <a:t>3.5% Cohabitating</a:t>
            </a:r>
          </a:p>
          <a:p>
            <a:pPr algn="ctr">
              <a:lnSpc>
                <a:spcPct val="80000"/>
              </a:lnSpc>
            </a:pPr>
            <a:r>
              <a:rPr lang="en-US" sz="800"/>
              <a:t>20% Single</a:t>
            </a:r>
          </a:p>
          <a:p>
            <a:pPr algn="ctr">
              <a:lnSpc>
                <a:spcPct val="80000"/>
              </a:lnSpc>
            </a:pPr>
            <a:r>
              <a:rPr lang="en-US" sz="800"/>
              <a:t>(N=185)</a:t>
            </a:r>
          </a:p>
        </p:txBody>
      </p:sp>
      <p:sp>
        <p:nvSpPr>
          <p:cNvPr id="6162" name="Text Box 20"/>
          <p:cNvSpPr txBox="1">
            <a:spLocks noChangeArrowheads="1"/>
          </p:cNvSpPr>
          <p:nvPr/>
        </p:nvSpPr>
        <p:spPr bwMode="auto">
          <a:xfrm>
            <a:off x="228600" y="1524000"/>
            <a:ext cx="1981200" cy="274638"/>
          </a:xfrm>
          <a:prstGeom prst="rect">
            <a:avLst/>
          </a:prstGeom>
          <a:noFill/>
          <a:ln w="9525">
            <a:noFill/>
            <a:miter lim="800000"/>
            <a:headEnd/>
            <a:tailEnd/>
          </a:ln>
        </p:spPr>
        <p:txBody>
          <a:bodyPr>
            <a:spAutoFit/>
          </a:bodyPr>
          <a:lstStyle/>
          <a:p>
            <a:pPr algn="ctr">
              <a:spcBef>
                <a:spcPct val="50000"/>
              </a:spcBef>
            </a:pPr>
            <a:r>
              <a:rPr lang="en-US" sz="1200" b="1">
                <a:solidFill>
                  <a:schemeClr val="accent2"/>
                </a:solidFill>
              </a:rPr>
              <a:t>Marital Status</a:t>
            </a:r>
          </a:p>
        </p:txBody>
      </p:sp>
      <p:sp>
        <p:nvSpPr>
          <p:cNvPr id="6163" name="Rectangle 24"/>
          <p:cNvSpPr>
            <a:spLocks noChangeArrowheads="1"/>
          </p:cNvSpPr>
          <p:nvPr/>
        </p:nvSpPr>
        <p:spPr bwMode="auto">
          <a:xfrm>
            <a:off x="3200400" y="4114800"/>
            <a:ext cx="3581400" cy="2062163"/>
          </a:xfrm>
          <a:prstGeom prst="rect">
            <a:avLst/>
          </a:prstGeom>
          <a:noFill/>
          <a:ln w="9525">
            <a:noFill/>
            <a:miter lim="800000"/>
            <a:headEnd/>
            <a:tailEnd/>
          </a:ln>
        </p:spPr>
        <p:txBody>
          <a:bodyPr>
            <a:spAutoFit/>
          </a:bodyPr>
          <a:lstStyle/>
          <a:p>
            <a:pPr algn="just"/>
            <a:r>
              <a:rPr lang="en-US" sz="800">
                <a:solidFill>
                  <a:srgbClr val="000000"/>
                </a:solidFill>
                <a:cs typeface="Arial" charset="0"/>
              </a:rPr>
              <a:t>An Initial Treatment Category is assigned by the clinical team following the completion of the initial intake interview. Of the 185 New Referrals seen, eighty-eight were assigned initial treatment recommendations at intake (48%).  Individuals may be assigned more than one category of initial treatment.</a:t>
            </a:r>
          </a:p>
          <a:p>
            <a:pPr algn="just"/>
            <a:endParaRPr lang="en-US" sz="800"/>
          </a:p>
          <a:p>
            <a:pPr algn="just"/>
            <a:r>
              <a:rPr lang="en-US" sz="800"/>
              <a:t>Of these 88 with initial recommendations, 70% percent of were provided a recommendation for psychiatric treatment.  Twenty percent were provided a recommendation for substance abuse/dependence treatment, 9% were provided a treatment recommendation for a physical health matter and 1% were recommended to behavioral treatment.  </a:t>
            </a:r>
          </a:p>
          <a:p>
            <a:pPr algn="just"/>
            <a:endParaRPr lang="en-US" sz="800"/>
          </a:p>
          <a:p>
            <a:pPr algn="just"/>
            <a:r>
              <a:rPr lang="en-US" sz="800"/>
              <a:t>Fifty-two percent of all clients evaluated were not given a treatment recommendation (n=97) as this was deemed unnecessary.  Clients not given a treatment referral at the conclusion of the initial intake may have been referred for additional evaluation. </a:t>
            </a:r>
          </a:p>
        </p:txBody>
      </p:sp>
      <p:graphicFrame>
        <p:nvGraphicFramePr>
          <p:cNvPr id="6147" name="Object 20"/>
          <p:cNvGraphicFramePr>
            <a:graphicFrameLocks noChangeAspect="1"/>
          </p:cNvGraphicFramePr>
          <p:nvPr/>
        </p:nvGraphicFramePr>
        <p:xfrm>
          <a:off x="431800" y="4470400"/>
          <a:ext cx="2260600" cy="1731963"/>
        </p:xfrm>
        <a:graphic>
          <a:graphicData uri="http://schemas.openxmlformats.org/presentationml/2006/ole">
            <p:oleObj spid="_x0000_s19459" r:id="rId6" imgW="2261812" imgH="1731414" progId="Excel.Sheet.8">
              <p:embed/>
            </p:oleObj>
          </a:graphicData>
        </a:graphic>
      </p:graphicFrame>
      <p:sp>
        <p:nvSpPr>
          <p:cNvPr id="6164" name="Text Box 22"/>
          <p:cNvSpPr txBox="1">
            <a:spLocks noChangeArrowheads="1"/>
          </p:cNvSpPr>
          <p:nvPr/>
        </p:nvSpPr>
        <p:spPr bwMode="auto">
          <a:xfrm>
            <a:off x="228600" y="4038600"/>
            <a:ext cx="2819400" cy="274638"/>
          </a:xfrm>
          <a:prstGeom prst="rect">
            <a:avLst/>
          </a:prstGeom>
          <a:noFill/>
          <a:ln w="9525">
            <a:noFill/>
            <a:miter lim="800000"/>
            <a:headEnd/>
            <a:tailEnd/>
          </a:ln>
        </p:spPr>
        <p:txBody>
          <a:bodyPr>
            <a:spAutoFit/>
          </a:bodyPr>
          <a:lstStyle/>
          <a:p>
            <a:pPr algn="ctr">
              <a:spcBef>
                <a:spcPct val="50000"/>
              </a:spcBef>
            </a:pPr>
            <a:r>
              <a:rPr lang="en-US" sz="1200" b="1">
                <a:solidFill>
                  <a:schemeClr val="accent2"/>
                </a:solidFill>
              </a:rPr>
              <a:t>Initial Treatment of New Referrals</a:t>
            </a:r>
          </a:p>
        </p:txBody>
      </p:sp>
      <p:sp>
        <p:nvSpPr>
          <p:cNvPr id="6165" name="Rectangle 37"/>
          <p:cNvSpPr>
            <a:spLocks noChangeArrowheads="1"/>
          </p:cNvSpPr>
          <p:nvPr/>
        </p:nvSpPr>
        <p:spPr bwMode="auto">
          <a:xfrm>
            <a:off x="228600" y="7086600"/>
            <a:ext cx="6477000" cy="1546225"/>
          </a:xfrm>
          <a:prstGeom prst="rect">
            <a:avLst/>
          </a:prstGeom>
          <a:noFill/>
          <a:ln w="9525">
            <a:noFill/>
            <a:miter lim="800000"/>
            <a:headEnd/>
            <a:tailEnd/>
          </a:ln>
        </p:spPr>
        <p:txBody>
          <a:bodyPr>
            <a:spAutoFit/>
          </a:bodyPr>
          <a:lstStyle/>
          <a:p>
            <a:pPr algn="ctr">
              <a:spcBef>
                <a:spcPct val="50000"/>
              </a:spcBef>
            </a:pPr>
            <a:r>
              <a:rPr lang="en-US" sz="900" b="1"/>
              <a:t>At any time during the Fiscal Year 2009-2010 there was an average of 141 clients being monitored via Urine Drug Screen (UDS) and/or other tissue screening.</a:t>
            </a:r>
          </a:p>
          <a:p>
            <a:pPr algn="ctr">
              <a:spcBef>
                <a:spcPct val="50000"/>
              </a:spcBef>
            </a:pPr>
            <a:r>
              <a:rPr lang="en-US" sz="900" b="1"/>
              <a:t>_____________________________________</a:t>
            </a:r>
          </a:p>
          <a:p>
            <a:pPr algn="ctr">
              <a:spcBef>
                <a:spcPct val="50000"/>
              </a:spcBef>
            </a:pPr>
            <a:r>
              <a:rPr lang="en-US" sz="900" b="1"/>
              <a:t>Seventeen clients experienced substance use relapse within the 2009-2010 Fiscal Year. </a:t>
            </a:r>
          </a:p>
          <a:p>
            <a:pPr algn="ctr">
              <a:spcBef>
                <a:spcPct val="50000"/>
              </a:spcBef>
            </a:pPr>
            <a:r>
              <a:rPr lang="en-US" sz="900" b="1"/>
              <a:t>CPHP addresses any occurrence of relapse clinically and thoroughly assesses ability to safely practice medicine on an individual case basis. </a:t>
            </a:r>
          </a:p>
          <a:p>
            <a:pPr algn="ctr">
              <a:spcBef>
                <a:spcPct val="50000"/>
              </a:spcBef>
            </a:pPr>
            <a:r>
              <a:rPr lang="en-US" sz="900" b="1"/>
              <a:t>______________________________________</a:t>
            </a:r>
          </a:p>
          <a:p>
            <a:pPr algn="ctr">
              <a:spcBef>
                <a:spcPct val="50000"/>
              </a:spcBef>
            </a:pPr>
            <a:r>
              <a:rPr lang="en-US" sz="900" b="1"/>
              <a:t>CPHP identified two cases of diversion during Fiscal Year 2009-2010.</a:t>
            </a:r>
          </a:p>
        </p:txBody>
      </p:sp>
      <p:sp>
        <p:nvSpPr>
          <p:cNvPr id="6166" name="Line 18"/>
          <p:cNvSpPr>
            <a:spLocks noChangeShapeType="1"/>
          </p:cNvSpPr>
          <p:nvPr/>
        </p:nvSpPr>
        <p:spPr bwMode="auto">
          <a:xfrm>
            <a:off x="228600" y="2667000"/>
            <a:ext cx="1905000" cy="0"/>
          </a:xfrm>
          <a:prstGeom prst="line">
            <a:avLst/>
          </a:prstGeom>
          <a:noFill/>
          <a:ln w="25400">
            <a:solidFill>
              <a:schemeClr val="accent2"/>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p:spPr>
        <p:txBody>
          <a:bodyPr wrap="none" anchor="ctr"/>
          <a:lstStyle/>
          <a:p>
            <a:endParaRPr lang="en-US"/>
          </a:p>
        </p:txBody>
      </p:sp>
      <p:graphicFrame>
        <p:nvGraphicFramePr>
          <p:cNvPr id="7170" name="Object 3"/>
          <p:cNvGraphicFramePr>
            <a:graphicFrameLocks noChangeAspect="1"/>
          </p:cNvGraphicFramePr>
          <p:nvPr/>
        </p:nvGraphicFramePr>
        <p:xfrm>
          <a:off x="457200" y="457200"/>
          <a:ext cx="762000" cy="747713"/>
        </p:xfrm>
        <a:graphic>
          <a:graphicData uri="http://schemas.openxmlformats.org/presentationml/2006/ole">
            <p:oleObj spid="_x0000_s20482" name="Photo Editor Photo" r:id="rId4" imgW="6219048" imgH="3677163" progId="">
              <p:embed/>
            </p:oleObj>
          </a:graphicData>
        </a:graphic>
      </p:graphicFrame>
      <p:sp>
        <p:nvSpPr>
          <p:cNvPr id="7174" name="Rectangle 4"/>
          <p:cNvSpPr>
            <a:spLocks noChangeArrowheads="1"/>
          </p:cNvSpPr>
          <p:nvPr/>
        </p:nvSpPr>
        <p:spPr bwMode="auto">
          <a:xfrm>
            <a:off x="4225925" y="8564563"/>
            <a:ext cx="184150" cy="457200"/>
          </a:xfrm>
          <a:prstGeom prst="rect">
            <a:avLst/>
          </a:prstGeom>
          <a:noFill/>
          <a:ln w="9525">
            <a:noFill/>
            <a:miter lim="800000"/>
            <a:headEnd/>
            <a:tailEnd/>
          </a:ln>
        </p:spPr>
        <p:txBody>
          <a:bodyPr wrap="none">
            <a:spAutoFit/>
          </a:bodyPr>
          <a:lstStyle/>
          <a:p>
            <a:endParaRPr lang="en-US" sz="2400"/>
          </a:p>
        </p:txBody>
      </p:sp>
      <p:sp>
        <p:nvSpPr>
          <p:cNvPr id="7175" name="Text Box 5"/>
          <p:cNvSpPr txBox="1">
            <a:spLocks noChangeArrowheads="1"/>
          </p:cNvSpPr>
          <p:nvPr/>
        </p:nvSpPr>
        <p:spPr bwMode="auto">
          <a:xfrm>
            <a:off x="3505200" y="6019800"/>
            <a:ext cx="2667000" cy="457200"/>
          </a:xfrm>
          <a:prstGeom prst="rect">
            <a:avLst/>
          </a:prstGeom>
          <a:noFill/>
          <a:ln w="9525">
            <a:noFill/>
            <a:miter lim="800000"/>
            <a:headEnd/>
            <a:tailEnd/>
          </a:ln>
        </p:spPr>
        <p:txBody>
          <a:bodyPr>
            <a:spAutoFit/>
          </a:bodyPr>
          <a:lstStyle/>
          <a:p>
            <a:endParaRPr lang="en-US" sz="2400"/>
          </a:p>
        </p:txBody>
      </p:sp>
      <p:sp>
        <p:nvSpPr>
          <p:cNvPr id="14342" name="Text Box 6"/>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bg1"/>
                </a:solidFill>
                <a:latin typeface="Cooper Black" pitchFamily="18" charset="0"/>
              </a:rPr>
              <a:t>Colorado Physician Health Program</a:t>
            </a:r>
          </a:p>
          <a:p>
            <a:pPr algn="ctr">
              <a:spcBef>
                <a:spcPct val="50000"/>
              </a:spcBef>
              <a:defRPr/>
            </a:pPr>
            <a:r>
              <a:rPr lang="en-US" sz="1700" b="1">
                <a:solidFill>
                  <a:schemeClr val="bg1"/>
                </a:solidFill>
                <a:effectLst>
                  <a:outerShdw blurRad="38100" dist="38100" dir="2700000" algn="tl">
                    <a:srgbClr val="C0C0C0"/>
                  </a:outerShdw>
                </a:effectLst>
                <a:latin typeface="Castellar" pitchFamily="18" charset="0"/>
              </a:rPr>
              <a:t>Inactivations and COUNTIES SERVED</a:t>
            </a:r>
            <a:r>
              <a:rPr lang="en-US" b="1">
                <a:solidFill>
                  <a:schemeClr val="bg1"/>
                </a:solidFill>
                <a:latin typeface="Tempus Sans ITC" pitchFamily="82" charset="0"/>
              </a:rPr>
              <a:t> </a:t>
            </a:r>
          </a:p>
          <a:p>
            <a:pPr algn="ctr">
              <a:spcBef>
                <a:spcPct val="50000"/>
              </a:spcBef>
              <a:defRPr/>
            </a:pPr>
            <a:r>
              <a:rPr lang="en-US" sz="1200" b="1">
                <a:solidFill>
                  <a:schemeClr val="bg1"/>
                </a:solidFill>
                <a:latin typeface="Tempus Sans ITC" pitchFamily="82" charset="0"/>
              </a:rPr>
              <a:t>July 1, 2009 through June 30, 2010</a:t>
            </a:r>
          </a:p>
          <a:p>
            <a:pPr>
              <a:spcBef>
                <a:spcPct val="50000"/>
              </a:spcBef>
              <a:defRPr/>
            </a:pPr>
            <a:endParaRPr lang="en-US" sz="1200">
              <a:solidFill>
                <a:schemeClr val="bg1"/>
              </a:solidFill>
              <a:latin typeface="Cooper Black" pitchFamily="18" charset="0"/>
            </a:endParaRPr>
          </a:p>
        </p:txBody>
      </p:sp>
      <p:sp>
        <p:nvSpPr>
          <p:cNvPr id="7177" name="Rectangle 8"/>
          <p:cNvSpPr>
            <a:spLocks noChangeArrowheads="1"/>
          </p:cNvSpPr>
          <p:nvPr/>
        </p:nvSpPr>
        <p:spPr bwMode="auto">
          <a:xfrm>
            <a:off x="3200400" y="1828800"/>
            <a:ext cx="3429000" cy="1966913"/>
          </a:xfrm>
          <a:prstGeom prst="rect">
            <a:avLst/>
          </a:prstGeom>
          <a:noFill/>
          <a:ln w="9525">
            <a:noFill/>
            <a:miter lim="800000"/>
            <a:headEnd/>
            <a:tailEnd/>
          </a:ln>
        </p:spPr>
        <p:txBody>
          <a:bodyPr>
            <a:spAutoFit/>
          </a:bodyPr>
          <a:lstStyle/>
          <a:p>
            <a:pPr algn="just">
              <a:buFont typeface="Wingdings" pitchFamily="2" charset="2"/>
              <a:buNone/>
            </a:pPr>
            <a:r>
              <a:rPr lang="en-US" sz="1000"/>
              <a:t>“Inactivation” refers to when a case is closed at CPHP. During the Fiscal Year 2009-2010 there were 270 cases inactivated.  Of these 270 inactivations, 33 referrals were declined, 4 did not complete an evaluations, 2 withdrew their CMB application, 2 declined evaluations, 14 completed consultation, 2 had their CMB order rescinded, 13 relocated, 1 was categorized as “Other”, and 1 unfortunately died therefore, 198 were evaluated.  Of the 198 evaluated, 183 </a:t>
            </a:r>
            <a:r>
              <a:rPr lang="en-US" sz="1000" b="1"/>
              <a:t>(92%) were inactivated with an outcome considered to be successful and/or satisfactory.</a:t>
            </a:r>
            <a:r>
              <a:rPr lang="en-US" sz="1000"/>
              <a:t>  </a:t>
            </a:r>
          </a:p>
          <a:p>
            <a:pPr>
              <a:lnSpc>
                <a:spcPct val="80000"/>
              </a:lnSpc>
              <a:spcBef>
                <a:spcPct val="50000"/>
              </a:spcBef>
              <a:buFont typeface="Wingdings" pitchFamily="2" charset="2"/>
              <a:buChar char="q"/>
            </a:pPr>
            <a:endParaRPr lang="en-US" sz="1000" i="1"/>
          </a:p>
        </p:txBody>
      </p:sp>
      <p:sp>
        <p:nvSpPr>
          <p:cNvPr id="7178" name="Text Box 9"/>
          <p:cNvSpPr txBox="1">
            <a:spLocks noChangeArrowheads="1"/>
          </p:cNvSpPr>
          <p:nvPr/>
        </p:nvSpPr>
        <p:spPr bwMode="auto">
          <a:xfrm>
            <a:off x="3581400" y="1524000"/>
            <a:ext cx="2819400" cy="246063"/>
          </a:xfrm>
          <a:prstGeom prst="rect">
            <a:avLst/>
          </a:prstGeom>
          <a:noFill/>
          <a:ln w="9525">
            <a:noFill/>
            <a:miter lim="800000"/>
            <a:headEnd/>
            <a:tailEnd/>
          </a:ln>
        </p:spPr>
        <p:txBody>
          <a:bodyPr>
            <a:spAutoFit/>
          </a:bodyPr>
          <a:lstStyle/>
          <a:p>
            <a:pPr algn="ctr">
              <a:spcBef>
                <a:spcPct val="50000"/>
              </a:spcBef>
            </a:pPr>
            <a:r>
              <a:rPr lang="en-US" sz="1000" b="1">
                <a:solidFill>
                  <a:schemeClr val="accent2"/>
                </a:solidFill>
              </a:rPr>
              <a:t>Inactivations</a:t>
            </a:r>
          </a:p>
        </p:txBody>
      </p:sp>
      <p:sp>
        <p:nvSpPr>
          <p:cNvPr id="7179" name="Text Box 10"/>
          <p:cNvSpPr txBox="1">
            <a:spLocks noChangeArrowheads="1"/>
          </p:cNvSpPr>
          <p:nvPr/>
        </p:nvSpPr>
        <p:spPr bwMode="auto">
          <a:xfrm>
            <a:off x="381000" y="3352800"/>
            <a:ext cx="533400" cy="184150"/>
          </a:xfrm>
          <a:prstGeom prst="rect">
            <a:avLst/>
          </a:prstGeom>
          <a:noFill/>
          <a:ln w="9525">
            <a:noFill/>
            <a:miter lim="800000"/>
            <a:headEnd/>
            <a:tailEnd/>
          </a:ln>
        </p:spPr>
        <p:txBody>
          <a:bodyPr>
            <a:spAutoFit/>
          </a:bodyPr>
          <a:lstStyle/>
          <a:p>
            <a:pPr>
              <a:spcBef>
                <a:spcPct val="50000"/>
              </a:spcBef>
            </a:pPr>
            <a:r>
              <a:rPr lang="en-US" sz="600"/>
              <a:t>N=270</a:t>
            </a:r>
          </a:p>
        </p:txBody>
      </p:sp>
      <p:sp>
        <p:nvSpPr>
          <p:cNvPr id="7180" name="Line 11"/>
          <p:cNvSpPr>
            <a:spLocks noChangeShapeType="1"/>
          </p:cNvSpPr>
          <p:nvPr/>
        </p:nvSpPr>
        <p:spPr bwMode="auto">
          <a:xfrm>
            <a:off x="0" y="3810000"/>
            <a:ext cx="6858000" cy="0"/>
          </a:xfrm>
          <a:prstGeom prst="line">
            <a:avLst/>
          </a:prstGeom>
          <a:noFill/>
          <a:ln w="25400">
            <a:solidFill>
              <a:schemeClr val="accent2"/>
            </a:solidFill>
            <a:round/>
            <a:headEnd/>
            <a:tailEnd/>
          </a:ln>
        </p:spPr>
        <p:txBody>
          <a:bodyPr/>
          <a:lstStyle/>
          <a:p>
            <a:endParaRPr lang="en-US"/>
          </a:p>
        </p:txBody>
      </p:sp>
      <p:sp>
        <p:nvSpPr>
          <p:cNvPr id="7181" name="Line 12"/>
          <p:cNvSpPr>
            <a:spLocks noChangeShapeType="1"/>
          </p:cNvSpPr>
          <p:nvPr/>
        </p:nvSpPr>
        <p:spPr bwMode="auto">
          <a:xfrm>
            <a:off x="0" y="5791200"/>
            <a:ext cx="6858000" cy="0"/>
          </a:xfrm>
          <a:prstGeom prst="line">
            <a:avLst/>
          </a:prstGeom>
          <a:noFill/>
          <a:ln w="25400">
            <a:solidFill>
              <a:schemeClr val="accent2"/>
            </a:solidFill>
            <a:round/>
            <a:headEnd/>
            <a:tailEnd/>
          </a:ln>
        </p:spPr>
        <p:txBody>
          <a:bodyPr/>
          <a:lstStyle/>
          <a:p>
            <a:endParaRPr lang="en-US"/>
          </a:p>
        </p:txBody>
      </p:sp>
      <p:graphicFrame>
        <p:nvGraphicFramePr>
          <p:cNvPr id="14565" name="Group 229"/>
          <p:cNvGraphicFramePr>
            <a:graphicFrameLocks noGrp="1"/>
          </p:cNvGraphicFramePr>
          <p:nvPr/>
        </p:nvGraphicFramePr>
        <p:xfrm>
          <a:off x="0" y="5840413"/>
          <a:ext cx="2133600" cy="2708593"/>
        </p:xfrm>
        <a:graphic>
          <a:graphicData uri="http://schemas.openxmlformats.org/drawingml/2006/table">
            <a:tbl>
              <a:tblPr/>
              <a:tblGrid>
                <a:gridCol w="914400"/>
                <a:gridCol w="609600"/>
                <a:gridCol w="609600"/>
              </a:tblGrid>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outerShdw blurRad="38100" dist="38100" dir="2700000" algn="tl">
                              <a:srgbClr val="C0C0C0"/>
                            </a:outerShdw>
                          </a:effectLst>
                          <a:latin typeface="Arial" charset="0"/>
                        </a:rPr>
                        <a:t>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outerShdw blurRad="38100" dist="38100" dir="2700000" algn="tl">
                              <a:srgbClr val="C0C0C0"/>
                            </a:outerShdw>
                          </a:effectLst>
                          <a:latin typeface="Arial" charset="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outerShdw blurRad="38100" dist="38100" dir="2700000" algn="tl">
                              <a:srgbClr val="C0C0C0"/>
                            </a:outerShdw>
                          </a:effectLst>
                          <a:latin typeface="Arial" charset="0"/>
                        </a:rPr>
                        <a:t>Percent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Adams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Alamosa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Arapahoe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Boulder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Broomfield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Chaffee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Denver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Douglas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Eagle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El Paso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Elbert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Fremont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40" name="Rectangle 71"/>
          <p:cNvSpPr>
            <a:spLocks noChangeArrowheads="1"/>
          </p:cNvSpPr>
          <p:nvPr/>
        </p:nvSpPr>
        <p:spPr bwMode="auto">
          <a:xfrm>
            <a:off x="4343400" y="6400800"/>
            <a:ext cx="2362200" cy="2351088"/>
          </a:xfrm>
          <a:prstGeom prst="rect">
            <a:avLst/>
          </a:prstGeom>
          <a:noFill/>
          <a:ln w="9525">
            <a:noFill/>
            <a:miter lim="800000"/>
            <a:headEnd/>
            <a:tailEnd/>
          </a:ln>
        </p:spPr>
        <p:txBody>
          <a:bodyPr>
            <a:spAutoFit/>
          </a:bodyPr>
          <a:lstStyle/>
          <a:p>
            <a:pPr algn="just"/>
            <a:r>
              <a:rPr lang="en-US" sz="1000"/>
              <a:t>Of the 185 New Referrals seen for a full initial evaluation, regional data has been collected.  During the Fiscal Year 2009-2010 New Referrals resided in 22 Colorado counties.   </a:t>
            </a:r>
          </a:p>
          <a:p>
            <a:pPr algn="just"/>
            <a:r>
              <a:rPr lang="en-US" sz="1000"/>
              <a:t> </a:t>
            </a:r>
          </a:p>
          <a:p>
            <a:pPr algn="just"/>
            <a:endParaRPr lang="en-US" sz="800"/>
          </a:p>
          <a:p>
            <a:pPr algn="just"/>
            <a:r>
              <a:rPr lang="en-US" sz="800"/>
              <a:t>Counties that contain less than 10 physicians, based on a CMB listing of Colorado licensed physicians (obtained in September 2009) are grouped into one category (Other) to protect the confidentiality of clients residing in those counties.  Counties in this category include: Archuleta, Baca, Cheyenne, Conejos, Crowley, Custer, Dolores, Hinsdale, Jackson, Kiowa, Mineral, Park, Phillips, Rio Blanco, Saguache, San Juan and Sedgwick.</a:t>
            </a:r>
          </a:p>
        </p:txBody>
      </p:sp>
      <p:sp>
        <p:nvSpPr>
          <p:cNvPr id="7241" name="Text Box 72"/>
          <p:cNvSpPr txBox="1">
            <a:spLocks noChangeArrowheads="1"/>
          </p:cNvSpPr>
          <p:nvPr/>
        </p:nvSpPr>
        <p:spPr bwMode="auto">
          <a:xfrm>
            <a:off x="4191000" y="6096000"/>
            <a:ext cx="2819400" cy="246063"/>
          </a:xfrm>
          <a:prstGeom prst="rect">
            <a:avLst/>
          </a:prstGeom>
          <a:noFill/>
          <a:ln w="9525">
            <a:noFill/>
            <a:miter lim="800000"/>
            <a:headEnd/>
            <a:tailEnd/>
          </a:ln>
        </p:spPr>
        <p:txBody>
          <a:bodyPr>
            <a:spAutoFit/>
          </a:bodyPr>
          <a:lstStyle/>
          <a:p>
            <a:pPr algn="ctr">
              <a:spcBef>
                <a:spcPct val="50000"/>
              </a:spcBef>
            </a:pPr>
            <a:r>
              <a:rPr lang="en-US" sz="1000" b="1">
                <a:solidFill>
                  <a:schemeClr val="accent2"/>
                </a:solidFill>
              </a:rPr>
              <a:t>Counties Served</a:t>
            </a:r>
          </a:p>
        </p:txBody>
      </p:sp>
      <p:sp>
        <p:nvSpPr>
          <p:cNvPr id="7242" name="Text Box 73"/>
          <p:cNvSpPr txBox="1">
            <a:spLocks noChangeArrowheads="1"/>
          </p:cNvSpPr>
          <p:nvPr/>
        </p:nvSpPr>
        <p:spPr bwMode="auto">
          <a:xfrm>
            <a:off x="6248400" y="8901113"/>
            <a:ext cx="609600" cy="246062"/>
          </a:xfrm>
          <a:prstGeom prst="rect">
            <a:avLst/>
          </a:prstGeom>
          <a:noFill/>
          <a:ln w="9525">
            <a:noFill/>
            <a:miter lim="800000"/>
            <a:headEnd/>
            <a:tailEnd/>
          </a:ln>
        </p:spPr>
        <p:txBody>
          <a:bodyPr>
            <a:spAutoFit/>
          </a:bodyPr>
          <a:lstStyle/>
          <a:p>
            <a:pPr>
              <a:spcBef>
                <a:spcPct val="50000"/>
              </a:spcBef>
            </a:pPr>
            <a:r>
              <a:rPr lang="en-US" sz="1000"/>
              <a:t>7</a:t>
            </a:r>
          </a:p>
        </p:txBody>
      </p:sp>
      <p:sp>
        <p:nvSpPr>
          <p:cNvPr id="7243" name="Rectangle 74"/>
          <p:cNvSpPr>
            <a:spLocks noChangeArrowheads="1"/>
          </p:cNvSpPr>
          <p:nvPr/>
        </p:nvSpPr>
        <p:spPr bwMode="auto">
          <a:xfrm>
            <a:off x="0" y="4648200"/>
            <a:ext cx="3429000" cy="1052513"/>
          </a:xfrm>
          <a:prstGeom prst="rect">
            <a:avLst/>
          </a:prstGeom>
          <a:noFill/>
          <a:ln w="9525">
            <a:noFill/>
            <a:miter lim="800000"/>
            <a:headEnd/>
            <a:tailEnd/>
          </a:ln>
        </p:spPr>
        <p:txBody>
          <a:bodyPr>
            <a:spAutoFit/>
          </a:bodyPr>
          <a:lstStyle/>
          <a:p>
            <a:pPr algn="just">
              <a:buFont typeface="Wingdings" pitchFamily="2" charset="2"/>
              <a:buNone/>
            </a:pPr>
            <a:r>
              <a:rPr lang="en-US" sz="1000"/>
              <a:t>Length of Active Status at CPHP is depicted to the right.  The majority of participants (63%) completed the necessary involvement with CPHP in one year or less.  Last fiscal year 2008-2009, 67% of participants completed the necessary involvement of CPHP in one year or less</a:t>
            </a:r>
            <a:r>
              <a:rPr lang="en-US" sz="1000" b="1"/>
              <a:t>.</a:t>
            </a:r>
            <a:r>
              <a:rPr lang="en-US" sz="1000"/>
              <a:t>  </a:t>
            </a:r>
          </a:p>
          <a:p>
            <a:pPr>
              <a:lnSpc>
                <a:spcPct val="80000"/>
              </a:lnSpc>
              <a:spcBef>
                <a:spcPct val="50000"/>
              </a:spcBef>
              <a:buFont typeface="Wingdings" pitchFamily="2" charset="2"/>
              <a:buChar char="q"/>
            </a:pPr>
            <a:endParaRPr lang="en-US" sz="1000" i="1"/>
          </a:p>
        </p:txBody>
      </p:sp>
      <p:sp>
        <p:nvSpPr>
          <p:cNvPr id="7244" name="Text Box 75"/>
          <p:cNvSpPr txBox="1">
            <a:spLocks noChangeArrowheads="1"/>
          </p:cNvSpPr>
          <p:nvPr/>
        </p:nvSpPr>
        <p:spPr bwMode="auto">
          <a:xfrm>
            <a:off x="152400" y="4191000"/>
            <a:ext cx="2819400" cy="246063"/>
          </a:xfrm>
          <a:prstGeom prst="rect">
            <a:avLst/>
          </a:prstGeom>
          <a:noFill/>
          <a:ln w="9525">
            <a:noFill/>
            <a:miter lim="800000"/>
            <a:headEnd/>
            <a:tailEnd/>
          </a:ln>
        </p:spPr>
        <p:txBody>
          <a:bodyPr>
            <a:spAutoFit/>
          </a:bodyPr>
          <a:lstStyle/>
          <a:p>
            <a:pPr algn="ctr">
              <a:spcBef>
                <a:spcPct val="50000"/>
              </a:spcBef>
            </a:pPr>
            <a:r>
              <a:rPr lang="en-US" sz="1000" b="1">
                <a:solidFill>
                  <a:schemeClr val="accent2"/>
                </a:solidFill>
              </a:rPr>
              <a:t>Length of Active Status</a:t>
            </a:r>
          </a:p>
        </p:txBody>
      </p:sp>
      <p:graphicFrame>
        <p:nvGraphicFramePr>
          <p:cNvPr id="7171" name="Object 76"/>
          <p:cNvGraphicFramePr>
            <a:graphicFrameLocks noChangeAspect="1"/>
          </p:cNvGraphicFramePr>
          <p:nvPr/>
        </p:nvGraphicFramePr>
        <p:xfrm>
          <a:off x="4191000" y="4114800"/>
          <a:ext cx="2460625" cy="1625600"/>
        </p:xfrm>
        <a:graphic>
          <a:graphicData uri="http://schemas.openxmlformats.org/presentationml/2006/ole">
            <p:oleObj spid="_x0000_s20483" r:id="rId5" imgW="2456901" imgH="1627773" progId="Excel.Sheet.8">
              <p:embed/>
            </p:oleObj>
          </a:graphicData>
        </a:graphic>
      </p:graphicFrame>
      <p:sp>
        <p:nvSpPr>
          <p:cNvPr id="7245" name="Text Box 77"/>
          <p:cNvSpPr txBox="1">
            <a:spLocks noChangeArrowheads="1"/>
          </p:cNvSpPr>
          <p:nvPr/>
        </p:nvSpPr>
        <p:spPr bwMode="auto">
          <a:xfrm>
            <a:off x="4191000" y="5410200"/>
            <a:ext cx="609600" cy="200025"/>
          </a:xfrm>
          <a:prstGeom prst="rect">
            <a:avLst/>
          </a:prstGeom>
          <a:noFill/>
          <a:ln w="9525">
            <a:noFill/>
            <a:miter lim="800000"/>
            <a:headEnd/>
            <a:tailEnd/>
          </a:ln>
        </p:spPr>
        <p:txBody>
          <a:bodyPr>
            <a:spAutoFit/>
          </a:bodyPr>
          <a:lstStyle/>
          <a:p>
            <a:pPr>
              <a:spcBef>
                <a:spcPct val="50000"/>
              </a:spcBef>
            </a:pPr>
            <a:r>
              <a:rPr lang="en-US" sz="700"/>
              <a:t>N=270</a:t>
            </a:r>
          </a:p>
        </p:txBody>
      </p:sp>
      <p:graphicFrame>
        <p:nvGraphicFramePr>
          <p:cNvPr id="14564" name="Group 228"/>
          <p:cNvGraphicFramePr>
            <a:graphicFrameLocks noGrp="1"/>
          </p:cNvGraphicFramePr>
          <p:nvPr/>
        </p:nvGraphicFramePr>
        <p:xfrm>
          <a:off x="2133600" y="5840413"/>
          <a:ext cx="2133600" cy="2708593"/>
        </p:xfrm>
        <a:graphic>
          <a:graphicData uri="http://schemas.openxmlformats.org/drawingml/2006/table">
            <a:tbl>
              <a:tblPr/>
              <a:tblGrid>
                <a:gridCol w="914400"/>
                <a:gridCol w="609600"/>
                <a:gridCol w="609600"/>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outerShdw blurRad="38100" dist="38100" dir="2700000" algn="tl">
                              <a:srgbClr val="C0C0C0"/>
                            </a:outerShdw>
                          </a:effectLst>
                          <a:latin typeface="Arial" charset="0"/>
                        </a:rPr>
                        <a:t>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outerShdw blurRad="38100" dist="38100" dir="2700000" algn="tl">
                              <a:srgbClr val="C0C0C0"/>
                            </a:outerShdw>
                          </a:effectLst>
                          <a:latin typeface="Arial" charset="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outerShdw blurRad="38100" dist="38100" dir="2700000" algn="tl">
                              <a:srgbClr val="C0C0C0"/>
                            </a:outerShdw>
                          </a:effectLst>
                          <a:latin typeface="Arial" charset="0"/>
                        </a:rPr>
                        <a:t>Percent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Garfield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Jefferson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La Plata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Larimer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Mesa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Moffat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Montrose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Out of 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Pueblo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Routt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Teller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Fiscal Year 2009-2010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N= 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2" name="Chart 29"/>
          <p:cNvGraphicFramePr>
            <a:graphicFrameLocks/>
          </p:cNvGraphicFramePr>
          <p:nvPr/>
        </p:nvGraphicFramePr>
        <p:xfrm>
          <a:off x="304800" y="1600200"/>
          <a:ext cx="2514600" cy="1981200"/>
        </p:xfrm>
        <a:graphic>
          <a:graphicData uri="http://schemas.openxmlformats.org/presentationml/2006/ole">
            <p:oleObj spid="_x0000_s20484" r:id="rId6" imgW="2517866" imgH="1981372" progId="Excel.Sheet.8">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p:spPr>
        <p:txBody>
          <a:bodyPr wrap="none" anchor="ctr"/>
          <a:lstStyle/>
          <a:p>
            <a:endParaRPr lang="en-US"/>
          </a:p>
        </p:txBody>
      </p:sp>
      <p:graphicFrame>
        <p:nvGraphicFramePr>
          <p:cNvPr id="8194" name="Object 3"/>
          <p:cNvGraphicFramePr>
            <a:graphicFrameLocks noChangeAspect="1"/>
          </p:cNvGraphicFramePr>
          <p:nvPr/>
        </p:nvGraphicFramePr>
        <p:xfrm>
          <a:off x="457200" y="457200"/>
          <a:ext cx="762000" cy="747713"/>
        </p:xfrm>
        <a:graphic>
          <a:graphicData uri="http://schemas.openxmlformats.org/presentationml/2006/ole">
            <p:oleObj spid="_x0000_s21506" name="Photo Editor Photo" r:id="rId4" imgW="6219048" imgH="3677163" progId="">
              <p:embed/>
            </p:oleObj>
          </a:graphicData>
        </a:graphic>
      </p:graphicFrame>
      <p:sp>
        <p:nvSpPr>
          <p:cNvPr id="8199" name="Rectangle 4"/>
          <p:cNvSpPr>
            <a:spLocks noChangeArrowheads="1"/>
          </p:cNvSpPr>
          <p:nvPr/>
        </p:nvSpPr>
        <p:spPr bwMode="auto">
          <a:xfrm>
            <a:off x="4225925" y="8564563"/>
            <a:ext cx="184150" cy="457200"/>
          </a:xfrm>
          <a:prstGeom prst="rect">
            <a:avLst/>
          </a:prstGeom>
          <a:noFill/>
          <a:ln w="9525">
            <a:noFill/>
            <a:miter lim="800000"/>
            <a:headEnd/>
            <a:tailEnd/>
          </a:ln>
        </p:spPr>
        <p:txBody>
          <a:bodyPr wrap="none">
            <a:spAutoFit/>
          </a:bodyPr>
          <a:lstStyle/>
          <a:p>
            <a:endParaRPr lang="en-US" sz="2400"/>
          </a:p>
        </p:txBody>
      </p:sp>
      <p:sp>
        <p:nvSpPr>
          <p:cNvPr id="8200" name="Text Box 5"/>
          <p:cNvSpPr txBox="1">
            <a:spLocks noChangeArrowheads="1"/>
          </p:cNvSpPr>
          <p:nvPr/>
        </p:nvSpPr>
        <p:spPr bwMode="auto">
          <a:xfrm>
            <a:off x="3505200" y="6019800"/>
            <a:ext cx="2667000" cy="457200"/>
          </a:xfrm>
          <a:prstGeom prst="rect">
            <a:avLst/>
          </a:prstGeom>
          <a:noFill/>
          <a:ln w="9525">
            <a:noFill/>
            <a:miter lim="800000"/>
            <a:headEnd/>
            <a:tailEnd/>
          </a:ln>
        </p:spPr>
        <p:txBody>
          <a:bodyPr>
            <a:spAutoFit/>
          </a:bodyPr>
          <a:lstStyle/>
          <a:p>
            <a:endParaRPr lang="en-US" sz="2400"/>
          </a:p>
        </p:txBody>
      </p:sp>
      <p:sp>
        <p:nvSpPr>
          <p:cNvPr id="16390" name="Text Box 6"/>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defRPr/>
            </a:pPr>
            <a:r>
              <a:rPr lang="en-US" sz="2000" dirty="0">
                <a:solidFill>
                  <a:schemeClr val="bg1"/>
                </a:solidFill>
                <a:latin typeface="Cooper Black" pitchFamily="18" charset="0"/>
              </a:rPr>
              <a:t>Colorado Physician Health Program</a:t>
            </a:r>
          </a:p>
          <a:p>
            <a:pPr algn="ctr">
              <a:spcBef>
                <a:spcPct val="50000"/>
              </a:spcBef>
              <a:defRPr/>
            </a:pPr>
            <a:r>
              <a:rPr lang="en-US" b="1" dirty="0">
                <a:solidFill>
                  <a:schemeClr val="bg1"/>
                </a:solidFill>
                <a:effectLst>
                  <a:outerShdw blurRad="38100" dist="38100" dir="2700000" algn="tl">
                    <a:srgbClr val="C0C0C0"/>
                  </a:outerShdw>
                </a:effectLst>
                <a:latin typeface="Castellar" pitchFamily="18" charset="0"/>
              </a:rPr>
              <a:t>REACTIVATIONS</a:t>
            </a:r>
            <a:r>
              <a:rPr lang="en-US" b="1" dirty="0">
                <a:solidFill>
                  <a:schemeClr val="bg1"/>
                </a:solidFill>
                <a:latin typeface="Tempus Sans ITC" pitchFamily="82" charset="0"/>
              </a:rPr>
              <a:t> </a:t>
            </a:r>
            <a:r>
              <a:rPr lang="en-US" b="1" dirty="0" smtClean="0">
                <a:solidFill>
                  <a:schemeClr val="bg1"/>
                </a:solidFill>
                <a:latin typeface="Tempus Sans ITC" pitchFamily="82" charset="0"/>
              </a:rPr>
              <a:t> and REPORT REQUESTS</a:t>
            </a:r>
            <a:endParaRPr lang="en-US" b="1" dirty="0">
              <a:solidFill>
                <a:schemeClr val="bg1"/>
              </a:solidFill>
              <a:latin typeface="Tempus Sans ITC" pitchFamily="82" charset="0"/>
            </a:endParaRPr>
          </a:p>
          <a:p>
            <a:pPr algn="ctr">
              <a:spcBef>
                <a:spcPct val="50000"/>
              </a:spcBef>
              <a:defRPr/>
            </a:pPr>
            <a:r>
              <a:rPr lang="en-US" sz="1200" b="1" dirty="0">
                <a:solidFill>
                  <a:schemeClr val="bg1"/>
                </a:solidFill>
                <a:latin typeface="Tempus Sans ITC" pitchFamily="82" charset="0"/>
              </a:rPr>
              <a:t>July 1, 2009 through June 30, 2010</a:t>
            </a:r>
          </a:p>
          <a:p>
            <a:pPr>
              <a:spcBef>
                <a:spcPct val="50000"/>
              </a:spcBef>
              <a:defRPr/>
            </a:pPr>
            <a:endParaRPr lang="en-US" sz="1200" dirty="0">
              <a:solidFill>
                <a:schemeClr val="bg1"/>
              </a:solidFill>
              <a:latin typeface="Cooper Black" pitchFamily="18" charset="0"/>
            </a:endParaRPr>
          </a:p>
        </p:txBody>
      </p:sp>
      <p:sp>
        <p:nvSpPr>
          <p:cNvPr id="8202" name="Line 7"/>
          <p:cNvSpPr>
            <a:spLocks noChangeShapeType="1"/>
          </p:cNvSpPr>
          <p:nvPr/>
        </p:nvSpPr>
        <p:spPr bwMode="auto">
          <a:xfrm>
            <a:off x="0" y="5105400"/>
            <a:ext cx="6858000" cy="0"/>
          </a:xfrm>
          <a:prstGeom prst="line">
            <a:avLst/>
          </a:prstGeom>
          <a:noFill/>
          <a:ln w="25400">
            <a:solidFill>
              <a:schemeClr val="accent2"/>
            </a:solidFill>
            <a:round/>
            <a:headEnd/>
            <a:tailEnd/>
          </a:ln>
        </p:spPr>
        <p:txBody>
          <a:bodyPr/>
          <a:lstStyle/>
          <a:p>
            <a:endParaRPr lang="en-US"/>
          </a:p>
        </p:txBody>
      </p:sp>
      <p:sp>
        <p:nvSpPr>
          <p:cNvPr id="8203" name="Line 8"/>
          <p:cNvSpPr>
            <a:spLocks noChangeShapeType="1"/>
          </p:cNvSpPr>
          <p:nvPr/>
        </p:nvSpPr>
        <p:spPr bwMode="auto">
          <a:xfrm>
            <a:off x="0" y="3124200"/>
            <a:ext cx="6858000" cy="0"/>
          </a:xfrm>
          <a:prstGeom prst="line">
            <a:avLst/>
          </a:prstGeom>
          <a:noFill/>
          <a:ln w="25400">
            <a:solidFill>
              <a:schemeClr val="accent2"/>
            </a:solidFill>
            <a:round/>
            <a:headEnd/>
            <a:tailEnd/>
          </a:ln>
        </p:spPr>
        <p:txBody>
          <a:bodyPr/>
          <a:lstStyle/>
          <a:p>
            <a:endParaRPr lang="en-US"/>
          </a:p>
        </p:txBody>
      </p:sp>
      <p:sp>
        <p:nvSpPr>
          <p:cNvPr id="8204" name="Text Box 9"/>
          <p:cNvSpPr txBox="1">
            <a:spLocks noChangeArrowheads="1"/>
          </p:cNvSpPr>
          <p:nvPr/>
        </p:nvSpPr>
        <p:spPr bwMode="auto">
          <a:xfrm>
            <a:off x="6248400" y="8901113"/>
            <a:ext cx="609600" cy="246062"/>
          </a:xfrm>
          <a:prstGeom prst="rect">
            <a:avLst/>
          </a:prstGeom>
          <a:noFill/>
          <a:ln w="9525">
            <a:noFill/>
            <a:miter lim="800000"/>
            <a:headEnd/>
            <a:tailEnd/>
          </a:ln>
        </p:spPr>
        <p:txBody>
          <a:bodyPr>
            <a:spAutoFit/>
          </a:bodyPr>
          <a:lstStyle/>
          <a:p>
            <a:pPr>
              <a:spcBef>
                <a:spcPct val="50000"/>
              </a:spcBef>
            </a:pPr>
            <a:r>
              <a:rPr lang="en-US" sz="1000"/>
              <a:t>8</a:t>
            </a:r>
          </a:p>
        </p:txBody>
      </p:sp>
      <p:graphicFrame>
        <p:nvGraphicFramePr>
          <p:cNvPr id="8195" name="Object 10"/>
          <p:cNvGraphicFramePr>
            <a:graphicFrameLocks noChangeAspect="1"/>
          </p:cNvGraphicFramePr>
          <p:nvPr/>
        </p:nvGraphicFramePr>
        <p:xfrm>
          <a:off x="3429000" y="1524000"/>
          <a:ext cx="2997200" cy="1649413"/>
        </p:xfrm>
        <a:graphic>
          <a:graphicData uri="http://schemas.openxmlformats.org/presentationml/2006/ole">
            <p:oleObj spid="_x0000_s21507" r:id="rId5" imgW="2993395" imgH="1652159" progId="Excel.Sheet.8">
              <p:embed/>
            </p:oleObj>
          </a:graphicData>
        </a:graphic>
      </p:graphicFrame>
      <p:sp>
        <p:nvSpPr>
          <p:cNvPr id="8205" name="Rectangle 11"/>
          <p:cNvSpPr>
            <a:spLocks noChangeArrowheads="1"/>
          </p:cNvSpPr>
          <p:nvPr/>
        </p:nvSpPr>
        <p:spPr bwMode="auto">
          <a:xfrm>
            <a:off x="152400" y="1828801"/>
            <a:ext cx="2971800" cy="1169551"/>
          </a:xfrm>
          <a:prstGeom prst="rect">
            <a:avLst/>
          </a:prstGeom>
          <a:noFill/>
          <a:ln w="9525">
            <a:noFill/>
            <a:miter lim="800000"/>
            <a:headEnd/>
            <a:tailEnd/>
          </a:ln>
        </p:spPr>
        <p:txBody>
          <a:bodyPr wrap="square">
            <a:spAutoFit/>
          </a:bodyPr>
          <a:lstStyle/>
          <a:p>
            <a:pPr algn="just"/>
            <a:r>
              <a:rPr lang="en-US" sz="1000" dirty="0">
                <a:solidFill>
                  <a:srgbClr val="000000"/>
                </a:solidFill>
              </a:rPr>
              <a:t>“Reactivation” refers to when a participant returns to CPHP after having been inactivated.</a:t>
            </a:r>
          </a:p>
          <a:p>
            <a:pPr algn="just"/>
            <a:endParaRPr lang="en-US" sz="1000" dirty="0">
              <a:solidFill>
                <a:srgbClr val="000000"/>
              </a:solidFill>
            </a:endParaRPr>
          </a:p>
          <a:p>
            <a:pPr algn="just"/>
            <a:r>
              <a:rPr lang="en-US" sz="1000" dirty="0">
                <a:solidFill>
                  <a:srgbClr val="000000"/>
                </a:solidFill>
              </a:rPr>
              <a:t>Of the 271 New Referrals in Fiscal Year 2009-2010, </a:t>
            </a:r>
            <a:r>
              <a:rPr lang="en-US" sz="1000" b="1" dirty="0">
                <a:solidFill>
                  <a:srgbClr val="000000"/>
                </a:solidFill>
              </a:rPr>
              <a:t>76</a:t>
            </a:r>
            <a:r>
              <a:rPr lang="en-US" sz="1000" dirty="0">
                <a:solidFill>
                  <a:srgbClr val="000000"/>
                </a:solidFill>
              </a:rPr>
              <a:t> were Reactivations.  This represents </a:t>
            </a:r>
            <a:r>
              <a:rPr lang="en-US" sz="1000" b="1" dirty="0">
                <a:solidFill>
                  <a:srgbClr val="000000"/>
                </a:solidFill>
              </a:rPr>
              <a:t>28%</a:t>
            </a:r>
            <a:r>
              <a:rPr lang="en-US" sz="1000" dirty="0">
                <a:solidFill>
                  <a:srgbClr val="000000"/>
                </a:solidFill>
              </a:rPr>
              <a:t> of the total New Referrals.  This is a 3% increase when compared to Fiscal Year 2008-09.</a:t>
            </a:r>
          </a:p>
        </p:txBody>
      </p:sp>
      <p:sp>
        <p:nvSpPr>
          <p:cNvPr id="8206" name="Text Box 12"/>
          <p:cNvSpPr txBox="1">
            <a:spLocks noChangeArrowheads="1"/>
          </p:cNvSpPr>
          <p:nvPr/>
        </p:nvSpPr>
        <p:spPr bwMode="auto">
          <a:xfrm>
            <a:off x="0" y="1524000"/>
            <a:ext cx="2819400" cy="246063"/>
          </a:xfrm>
          <a:prstGeom prst="rect">
            <a:avLst/>
          </a:prstGeom>
          <a:noFill/>
          <a:ln w="9525">
            <a:noFill/>
            <a:miter lim="800000"/>
            <a:headEnd/>
            <a:tailEnd/>
          </a:ln>
        </p:spPr>
        <p:txBody>
          <a:bodyPr>
            <a:spAutoFit/>
          </a:bodyPr>
          <a:lstStyle/>
          <a:p>
            <a:pPr algn="ctr">
              <a:spcBef>
                <a:spcPct val="50000"/>
              </a:spcBef>
            </a:pPr>
            <a:r>
              <a:rPr lang="en-US" sz="1000" b="1">
                <a:solidFill>
                  <a:schemeClr val="accent2"/>
                </a:solidFill>
              </a:rPr>
              <a:t>Referrals versus Reactivations</a:t>
            </a:r>
          </a:p>
        </p:txBody>
      </p:sp>
      <p:graphicFrame>
        <p:nvGraphicFramePr>
          <p:cNvPr id="8196" name="Object 13"/>
          <p:cNvGraphicFramePr>
            <a:graphicFrameLocks noChangeAspect="1"/>
          </p:cNvGraphicFramePr>
          <p:nvPr/>
        </p:nvGraphicFramePr>
        <p:xfrm>
          <a:off x="228600" y="3200400"/>
          <a:ext cx="2717800" cy="1879600"/>
        </p:xfrm>
        <a:graphic>
          <a:graphicData uri="http://schemas.openxmlformats.org/presentationml/2006/ole">
            <p:oleObj spid="_x0000_s21508" r:id="rId6" imgW="2719052" imgH="1877731" progId="Excel.Sheet.8">
              <p:embed/>
            </p:oleObj>
          </a:graphicData>
        </a:graphic>
      </p:graphicFrame>
      <p:graphicFrame>
        <p:nvGraphicFramePr>
          <p:cNvPr id="8197" name="Object 14"/>
          <p:cNvGraphicFramePr>
            <a:graphicFrameLocks noChangeAspect="1"/>
          </p:cNvGraphicFramePr>
          <p:nvPr/>
        </p:nvGraphicFramePr>
        <p:xfrm>
          <a:off x="3543300" y="5105400"/>
          <a:ext cx="3314700" cy="2057400"/>
        </p:xfrm>
        <a:graphic>
          <a:graphicData uri="http://schemas.openxmlformats.org/presentationml/2006/ole">
            <p:oleObj spid="_x0000_s21509" r:id="rId7" imgW="3316511" imgH="1981372" progId="Excel.Sheet.8">
              <p:embed/>
            </p:oleObj>
          </a:graphicData>
        </a:graphic>
      </p:graphicFrame>
      <p:sp>
        <p:nvSpPr>
          <p:cNvPr id="8207" name="Rectangle 15"/>
          <p:cNvSpPr>
            <a:spLocks noChangeArrowheads="1"/>
          </p:cNvSpPr>
          <p:nvPr/>
        </p:nvSpPr>
        <p:spPr bwMode="auto">
          <a:xfrm>
            <a:off x="0" y="5410200"/>
            <a:ext cx="3429000" cy="1416050"/>
          </a:xfrm>
          <a:prstGeom prst="rect">
            <a:avLst/>
          </a:prstGeom>
          <a:noFill/>
          <a:ln w="9525">
            <a:noFill/>
            <a:miter lim="800000"/>
            <a:headEnd/>
            <a:tailEnd/>
          </a:ln>
        </p:spPr>
        <p:txBody>
          <a:bodyPr>
            <a:spAutoFit/>
          </a:bodyPr>
          <a:lstStyle/>
          <a:p>
            <a:pPr algn="just">
              <a:lnSpc>
                <a:spcPct val="80000"/>
              </a:lnSpc>
              <a:spcBef>
                <a:spcPct val="20000"/>
              </a:spcBef>
              <a:buFont typeface="Arial" charset="0"/>
              <a:buNone/>
            </a:pPr>
            <a:r>
              <a:rPr lang="en-US" sz="1000" dirty="0">
                <a:solidFill>
                  <a:srgbClr val="000000"/>
                </a:solidFill>
              </a:rPr>
              <a:t>The highest single source of Reactivations for Fiscal Year 2009-2010 were </a:t>
            </a:r>
            <a:r>
              <a:rPr lang="en-US" sz="1000" b="1" dirty="0">
                <a:solidFill>
                  <a:srgbClr val="000000"/>
                </a:solidFill>
              </a:rPr>
              <a:t>Self </a:t>
            </a:r>
            <a:r>
              <a:rPr lang="en-US" sz="1000" dirty="0">
                <a:solidFill>
                  <a:srgbClr val="000000"/>
                </a:solidFill>
              </a:rPr>
              <a:t>at</a:t>
            </a:r>
            <a:r>
              <a:rPr lang="en-US" sz="1000" b="1" dirty="0">
                <a:solidFill>
                  <a:srgbClr val="000000"/>
                </a:solidFill>
              </a:rPr>
              <a:t> 44%.</a:t>
            </a:r>
            <a:r>
              <a:rPr lang="en-US" sz="1000" dirty="0">
                <a:solidFill>
                  <a:srgbClr val="000000"/>
                </a:solidFill>
              </a:rPr>
              <a:t> The second highest source of Reactivations was the </a:t>
            </a:r>
            <a:r>
              <a:rPr lang="en-US" sz="1000" b="1" dirty="0">
                <a:solidFill>
                  <a:srgbClr val="000000"/>
                </a:solidFill>
              </a:rPr>
              <a:t>CMB </a:t>
            </a:r>
            <a:r>
              <a:rPr lang="en-US" sz="1000" dirty="0">
                <a:solidFill>
                  <a:srgbClr val="000000"/>
                </a:solidFill>
              </a:rPr>
              <a:t>at </a:t>
            </a:r>
            <a:r>
              <a:rPr lang="en-US" sz="1000" b="1" dirty="0">
                <a:solidFill>
                  <a:srgbClr val="000000"/>
                </a:solidFill>
              </a:rPr>
              <a:t>15.5%. </a:t>
            </a:r>
            <a:r>
              <a:rPr lang="en-US" sz="1000" dirty="0">
                <a:solidFill>
                  <a:srgbClr val="000000"/>
                </a:solidFill>
              </a:rPr>
              <a:t>CPHP continues to be proud of the number of Self Referrals to the program demonstrating trust and confidence in CPHP.</a:t>
            </a:r>
          </a:p>
          <a:p>
            <a:pPr algn="just">
              <a:lnSpc>
                <a:spcPct val="80000"/>
              </a:lnSpc>
              <a:spcBef>
                <a:spcPct val="20000"/>
              </a:spcBef>
              <a:buFont typeface="Arial" charset="0"/>
              <a:buNone/>
            </a:pPr>
            <a:endParaRPr lang="en-US" sz="1000" dirty="0">
              <a:solidFill>
                <a:srgbClr val="000000"/>
              </a:solidFill>
            </a:endParaRPr>
          </a:p>
          <a:p>
            <a:pPr algn="just">
              <a:lnSpc>
                <a:spcPct val="80000"/>
              </a:lnSpc>
              <a:spcBef>
                <a:spcPct val="20000"/>
              </a:spcBef>
              <a:buFont typeface="Arial" charset="0"/>
              <a:buNone/>
            </a:pPr>
            <a:r>
              <a:rPr lang="en-US" sz="1000" dirty="0">
                <a:solidFill>
                  <a:srgbClr val="000000"/>
                </a:solidFill>
              </a:rPr>
              <a:t>Of the Reactivations in Fiscal Year 2009-2010, </a:t>
            </a:r>
            <a:r>
              <a:rPr lang="en-US" sz="1000" b="1" dirty="0">
                <a:solidFill>
                  <a:srgbClr val="000000"/>
                </a:solidFill>
              </a:rPr>
              <a:t>63%</a:t>
            </a:r>
            <a:r>
              <a:rPr lang="en-US" sz="1000" dirty="0">
                <a:solidFill>
                  <a:srgbClr val="000000"/>
                </a:solidFill>
              </a:rPr>
              <a:t> came back to CPHP voluntarily, and </a:t>
            </a:r>
            <a:r>
              <a:rPr lang="en-US" sz="1000" b="1" dirty="0">
                <a:solidFill>
                  <a:srgbClr val="000000"/>
                </a:solidFill>
              </a:rPr>
              <a:t>37%</a:t>
            </a:r>
            <a:r>
              <a:rPr lang="en-US" sz="1000" dirty="0">
                <a:solidFill>
                  <a:srgbClr val="000000"/>
                </a:solidFill>
              </a:rPr>
              <a:t> were mandated.  The number of voluntary referrals last Fiscal Year was 42%.</a:t>
            </a:r>
            <a:endParaRPr lang="en-US" sz="1000" b="1" dirty="0">
              <a:solidFill>
                <a:srgbClr val="000000"/>
              </a:solidFill>
            </a:endParaRPr>
          </a:p>
          <a:p>
            <a:pPr algn="just">
              <a:lnSpc>
                <a:spcPct val="80000"/>
              </a:lnSpc>
              <a:spcBef>
                <a:spcPct val="20000"/>
              </a:spcBef>
              <a:buFont typeface="Arial" charset="0"/>
              <a:buNone/>
            </a:pPr>
            <a:endParaRPr lang="en-US" sz="1000" dirty="0">
              <a:solidFill>
                <a:srgbClr val="000000"/>
              </a:solidFill>
            </a:endParaRPr>
          </a:p>
        </p:txBody>
      </p:sp>
      <p:sp>
        <p:nvSpPr>
          <p:cNvPr id="8208" name="Rectangle 16"/>
          <p:cNvSpPr>
            <a:spLocks noChangeArrowheads="1"/>
          </p:cNvSpPr>
          <p:nvPr/>
        </p:nvSpPr>
        <p:spPr bwMode="auto">
          <a:xfrm>
            <a:off x="3124200" y="3505200"/>
            <a:ext cx="3733800" cy="1446550"/>
          </a:xfrm>
          <a:prstGeom prst="rect">
            <a:avLst/>
          </a:prstGeom>
          <a:noFill/>
          <a:ln w="9525">
            <a:noFill/>
            <a:miter lim="800000"/>
            <a:headEnd/>
            <a:tailEnd/>
          </a:ln>
        </p:spPr>
        <p:txBody>
          <a:bodyPr wrap="square">
            <a:spAutoFit/>
          </a:bodyPr>
          <a:lstStyle/>
          <a:p>
            <a:pPr algn="just">
              <a:lnSpc>
                <a:spcPct val="80000"/>
              </a:lnSpc>
              <a:buFont typeface="Wingdings" pitchFamily="2" charset="2"/>
              <a:buNone/>
            </a:pPr>
            <a:r>
              <a:rPr lang="en-US" sz="1000" dirty="0">
                <a:solidFill>
                  <a:srgbClr val="000000"/>
                </a:solidFill>
                <a:cs typeface="Arial" charset="0"/>
              </a:rPr>
              <a:t>A Primary Presenting Problem area which best represents the participant is identified by the clinical team following the completion of the initial intake interview. </a:t>
            </a:r>
            <a:r>
              <a:rPr lang="en-US" sz="1000" dirty="0">
                <a:solidFill>
                  <a:srgbClr val="000000"/>
                </a:solidFill>
              </a:rPr>
              <a:t>In an effort to better understand the relevancy of this data, CPHP has removed cases that are “in process” or have not yet been assigned a primary presenting problem. Of the 76 Reactivations in Fiscal Year 2009-2010, 25 were in process at the time of this report, thus 51 were assigned a primary presenting problem.  </a:t>
            </a:r>
          </a:p>
          <a:p>
            <a:pPr algn="just">
              <a:lnSpc>
                <a:spcPct val="80000"/>
              </a:lnSpc>
              <a:buFont typeface="Wingdings" pitchFamily="2" charset="2"/>
              <a:buNone/>
            </a:pPr>
            <a:endParaRPr lang="en-US" sz="1000" dirty="0">
              <a:solidFill>
                <a:srgbClr val="000000"/>
              </a:solidFill>
            </a:endParaRPr>
          </a:p>
          <a:p>
            <a:pPr algn="just">
              <a:lnSpc>
                <a:spcPct val="80000"/>
              </a:lnSpc>
              <a:buFont typeface="Wingdings" pitchFamily="2" charset="2"/>
              <a:buNone/>
            </a:pPr>
            <a:r>
              <a:rPr lang="en-US" sz="1000" b="1" dirty="0">
                <a:solidFill>
                  <a:srgbClr val="000000"/>
                </a:solidFill>
              </a:rPr>
              <a:t>The majority of Reactivations presented with a psychiatric problems (27%), followed by a substance abuse (19%).</a:t>
            </a:r>
          </a:p>
        </p:txBody>
      </p:sp>
      <p:sp>
        <p:nvSpPr>
          <p:cNvPr id="8209" name="Text Box 17"/>
          <p:cNvSpPr txBox="1">
            <a:spLocks noChangeArrowheads="1"/>
          </p:cNvSpPr>
          <p:nvPr/>
        </p:nvSpPr>
        <p:spPr bwMode="auto">
          <a:xfrm>
            <a:off x="3657600" y="3200400"/>
            <a:ext cx="2819400" cy="246063"/>
          </a:xfrm>
          <a:prstGeom prst="rect">
            <a:avLst/>
          </a:prstGeom>
          <a:noFill/>
          <a:ln w="9525">
            <a:noFill/>
            <a:miter lim="800000"/>
            <a:headEnd/>
            <a:tailEnd/>
          </a:ln>
        </p:spPr>
        <p:txBody>
          <a:bodyPr>
            <a:spAutoFit/>
          </a:bodyPr>
          <a:lstStyle/>
          <a:p>
            <a:pPr algn="ctr">
              <a:spcBef>
                <a:spcPct val="50000"/>
              </a:spcBef>
            </a:pPr>
            <a:r>
              <a:rPr lang="en-US" sz="1000" b="1" dirty="0">
                <a:solidFill>
                  <a:schemeClr val="accent2"/>
                </a:solidFill>
              </a:rPr>
              <a:t>Primary Presenting Problem Reactivations</a:t>
            </a:r>
          </a:p>
        </p:txBody>
      </p:sp>
      <p:sp>
        <p:nvSpPr>
          <p:cNvPr id="8210" name="Text Box 18"/>
          <p:cNvSpPr txBox="1">
            <a:spLocks noChangeArrowheads="1"/>
          </p:cNvSpPr>
          <p:nvPr/>
        </p:nvSpPr>
        <p:spPr bwMode="auto">
          <a:xfrm>
            <a:off x="152400" y="5181600"/>
            <a:ext cx="24384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accent2"/>
                </a:solidFill>
              </a:rPr>
              <a:t>Sources of Reactivations</a:t>
            </a:r>
          </a:p>
        </p:txBody>
      </p:sp>
      <p:sp>
        <p:nvSpPr>
          <p:cNvPr id="8211" name="Text Box 19"/>
          <p:cNvSpPr txBox="1">
            <a:spLocks noChangeArrowheads="1"/>
          </p:cNvSpPr>
          <p:nvPr/>
        </p:nvSpPr>
        <p:spPr bwMode="auto">
          <a:xfrm>
            <a:off x="3581400" y="6858000"/>
            <a:ext cx="609600" cy="214313"/>
          </a:xfrm>
          <a:prstGeom prst="rect">
            <a:avLst/>
          </a:prstGeom>
          <a:noFill/>
          <a:ln w="9525">
            <a:noFill/>
            <a:miter lim="800000"/>
            <a:headEnd/>
            <a:tailEnd/>
          </a:ln>
        </p:spPr>
        <p:txBody>
          <a:bodyPr>
            <a:spAutoFit/>
          </a:bodyPr>
          <a:lstStyle/>
          <a:p>
            <a:pPr>
              <a:spcBef>
                <a:spcPct val="50000"/>
              </a:spcBef>
            </a:pPr>
            <a:r>
              <a:rPr lang="en-US" sz="800"/>
              <a:t>N=75</a:t>
            </a:r>
          </a:p>
        </p:txBody>
      </p:sp>
      <p:sp>
        <p:nvSpPr>
          <p:cNvPr id="8212" name="Text Box 20"/>
          <p:cNvSpPr txBox="1">
            <a:spLocks noChangeArrowheads="1"/>
          </p:cNvSpPr>
          <p:nvPr/>
        </p:nvSpPr>
        <p:spPr bwMode="auto">
          <a:xfrm>
            <a:off x="304800" y="4800600"/>
            <a:ext cx="533400" cy="214313"/>
          </a:xfrm>
          <a:prstGeom prst="rect">
            <a:avLst/>
          </a:prstGeom>
          <a:noFill/>
          <a:ln w="9525">
            <a:noFill/>
            <a:miter lim="800000"/>
            <a:headEnd/>
            <a:tailEnd/>
          </a:ln>
        </p:spPr>
        <p:txBody>
          <a:bodyPr>
            <a:spAutoFit/>
          </a:bodyPr>
          <a:lstStyle/>
          <a:p>
            <a:pPr>
              <a:spcBef>
                <a:spcPct val="50000"/>
              </a:spcBef>
            </a:pPr>
            <a:r>
              <a:rPr lang="en-US" sz="800" dirty="0"/>
              <a:t>N=51</a:t>
            </a:r>
          </a:p>
        </p:txBody>
      </p:sp>
      <p:sp>
        <p:nvSpPr>
          <p:cNvPr id="21" name="Line 7"/>
          <p:cNvSpPr>
            <a:spLocks noChangeShapeType="1"/>
          </p:cNvSpPr>
          <p:nvPr/>
        </p:nvSpPr>
        <p:spPr bwMode="auto">
          <a:xfrm>
            <a:off x="0" y="7162800"/>
            <a:ext cx="6858000" cy="0"/>
          </a:xfrm>
          <a:prstGeom prst="line">
            <a:avLst/>
          </a:prstGeom>
          <a:noFill/>
          <a:ln w="44450">
            <a:solidFill>
              <a:schemeClr val="accent2"/>
            </a:solidFill>
            <a:round/>
            <a:headEnd/>
            <a:tailEnd/>
          </a:ln>
        </p:spPr>
        <p:txBody>
          <a:bodyPr/>
          <a:lstStyle/>
          <a:p>
            <a:endParaRPr lang="en-US"/>
          </a:p>
        </p:txBody>
      </p:sp>
      <p:graphicFrame>
        <p:nvGraphicFramePr>
          <p:cNvPr id="21510" name="Object 24"/>
          <p:cNvGraphicFramePr>
            <a:graphicFrameLocks noChangeAspect="1"/>
          </p:cNvGraphicFramePr>
          <p:nvPr/>
        </p:nvGraphicFramePr>
        <p:xfrm>
          <a:off x="152400" y="7239000"/>
          <a:ext cx="2362200" cy="1749504"/>
        </p:xfrm>
        <a:graphic>
          <a:graphicData uri="http://schemas.openxmlformats.org/presentationml/2006/ole">
            <p:oleObj spid="_x0000_s21510" r:id="rId8" imgW="3048264" imgH="2255715" progId="Excel.Sheet.8">
              <p:embed/>
            </p:oleObj>
          </a:graphicData>
        </a:graphic>
      </p:graphicFrame>
      <p:sp>
        <p:nvSpPr>
          <p:cNvPr id="23" name="Rectangle 22"/>
          <p:cNvSpPr>
            <a:spLocks noChangeArrowheads="1"/>
          </p:cNvSpPr>
          <p:nvPr/>
        </p:nvSpPr>
        <p:spPr bwMode="auto">
          <a:xfrm rot="10800000" flipV="1">
            <a:off x="2819400" y="7620000"/>
            <a:ext cx="2286000" cy="1015663"/>
          </a:xfrm>
          <a:prstGeom prst="rect">
            <a:avLst/>
          </a:prstGeom>
          <a:noFill/>
          <a:ln w="9525">
            <a:noFill/>
            <a:miter lim="800000"/>
            <a:headEnd/>
            <a:tailEnd/>
          </a:ln>
        </p:spPr>
        <p:txBody>
          <a:bodyPr wrap="square">
            <a:spAutoFit/>
          </a:bodyPr>
          <a:lstStyle/>
          <a:p>
            <a:pPr algn="just">
              <a:buFont typeface="Wingdings" pitchFamily="2" charset="2"/>
              <a:buNone/>
            </a:pPr>
            <a:r>
              <a:rPr lang="en-US" sz="1000" dirty="0"/>
              <a:t>CPHP processed </a:t>
            </a:r>
            <a:r>
              <a:rPr lang="en-US" sz="1000" b="1" dirty="0"/>
              <a:t>1572</a:t>
            </a:r>
            <a:r>
              <a:rPr lang="en-US" sz="1000" dirty="0"/>
              <a:t> </a:t>
            </a:r>
            <a:r>
              <a:rPr lang="en-US" sz="1000" b="1" dirty="0"/>
              <a:t>requests</a:t>
            </a:r>
            <a:r>
              <a:rPr lang="en-US" sz="1000" dirty="0"/>
              <a:t> for reports during the Fiscal Year 2009-2010.  In Fiscal Year 2008-2009 CPHP received 1530 report requests.  </a:t>
            </a:r>
            <a:r>
              <a:rPr lang="en-US" sz="1000" b="1" dirty="0"/>
              <a:t>This shows an increase of 3% in report requests</a:t>
            </a:r>
            <a:r>
              <a:rPr lang="en-US" sz="1000" dirty="0"/>
              <a:t>.</a:t>
            </a:r>
          </a:p>
        </p:txBody>
      </p:sp>
      <p:sp>
        <p:nvSpPr>
          <p:cNvPr id="24" name="Text Box 23"/>
          <p:cNvSpPr txBox="1">
            <a:spLocks noChangeArrowheads="1"/>
          </p:cNvSpPr>
          <p:nvPr/>
        </p:nvSpPr>
        <p:spPr bwMode="auto">
          <a:xfrm>
            <a:off x="2667000" y="7315200"/>
            <a:ext cx="2819400" cy="246063"/>
          </a:xfrm>
          <a:prstGeom prst="rect">
            <a:avLst/>
          </a:prstGeom>
          <a:noFill/>
          <a:ln w="9525">
            <a:noFill/>
            <a:miter lim="800000"/>
            <a:headEnd/>
            <a:tailEnd/>
          </a:ln>
        </p:spPr>
        <p:txBody>
          <a:bodyPr>
            <a:spAutoFit/>
          </a:bodyPr>
          <a:lstStyle/>
          <a:p>
            <a:pPr algn="ctr">
              <a:spcBef>
                <a:spcPct val="50000"/>
              </a:spcBef>
            </a:pPr>
            <a:r>
              <a:rPr lang="en-US" sz="1000" b="1" dirty="0">
                <a:solidFill>
                  <a:schemeClr val="accent2"/>
                </a:solidFill>
              </a:rPr>
              <a:t>Report Requests</a:t>
            </a:r>
          </a:p>
        </p:txBody>
      </p:sp>
      <p:pic>
        <p:nvPicPr>
          <p:cNvPr id="25" name="Picture 26" descr="MCED00120_0000[1]"/>
          <p:cNvPicPr>
            <a:picLocks noChangeAspect="1" noChangeArrowheads="1"/>
          </p:cNvPicPr>
          <p:nvPr/>
        </p:nvPicPr>
        <p:blipFill>
          <a:blip r:embed="rId9" cstate="print">
            <a:grayscl/>
          </a:blip>
          <a:srcRect/>
          <a:stretch>
            <a:fillRect/>
          </a:stretch>
        </p:blipFill>
        <p:spPr bwMode="auto">
          <a:xfrm>
            <a:off x="5410200" y="7467600"/>
            <a:ext cx="990600" cy="1260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p:spPr>
        <p:txBody>
          <a:bodyPr wrap="none" anchor="ctr"/>
          <a:lstStyle/>
          <a:p>
            <a:endParaRPr lang="en-US"/>
          </a:p>
        </p:txBody>
      </p:sp>
      <p:graphicFrame>
        <p:nvGraphicFramePr>
          <p:cNvPr id="10242" name="Object 3"/>
          <p:cNvGraphicFramePr>
            <a:graphicFrameLocks noChangeAspect="1"/>
          </p:cNvGraphicFramePr>
          <p:nvPr/>
        </p:nvGraphicFramePr>
        <p:xfrm>
          <a:off x="457200" y="457200"/>
          <a:ext cx="762000" cy="747713"/>
        </p:xfrm>
        <a:graphic>
          <a:graphicData uri="http://schemas.openxmlformats.org/presentationml/2006/ole">
            <p:oleObj spid="_x0000_s23554" name="Photo Editor Photo" r:id="rId4" imgW="6219048" imgH="3677163" progId="">
              <p:embed/>
            </p:oleObj>
          </a:graphicData>
        </a:graphic>
      </p:graphicFrame>
      <p:sp>
        <p:nvSpPr>
          <p:cNvPr id="10244" name="Rectangle 4"/>
          <p:cNvSpPr>
            <a:spLocks noChangeArrowheads="1"/>
          </p:cNvSpPr>
          <p:nvPr/>
        </p:nvSpPr>
        <p:spPr bwMode="auto">
          <a:xfrm>
            <a:off x="4225925" y="8564563"/>
            <a:ext cx="184150" cy="457200"/>
          </a:xfrm>
          <a:prstGeom prst="rect">
            <a:avLst/>
          </a:prstGeom>
          <a:noFill/>
          <a:ln w="9525">
            <a:noFill/>
            <a:miter lim="800000"/>
            <a:headEnd/>
            <a:tailEnd/>
          </a:ln>
        </p:spPr>
        <p:txBody>
          <a:bodyPr wrap="none">
            <a:spAutoFit/>
          </a:bodyPr>
          <a:lstStyle/>
          <a:p>
            <a:endParaRPr lang="en-US" sz="2400"/>
          </a:p>
        </p:txBody>
      </p:sp>
      <p:sp>
        <p:nvSpPr>
          <p:cNvPr id="10245" name="Text Box 5"/>
          <p:cNvSpPr txBox="1">
            <a:spLocks noChangeArrowheads="1"/>
          </p:cNvSpPr>
          <p:nvPr/>
        </p:nvSpPr>
        <p:spPr bwMode="auto">
          <a:xfrm>
            <a:off x="3505200" y="6019800"/>
            <a:ext cx="2667000" cy="457200"/>
          </a:xfrm>
          <a:prstGeom prst="rect">
            <a:avLst/>
          </a:prstGeom>
          <a:noFill/>
          <a:ln w="9525">
            <a:noFill/>
            <a:miter lim="800000"/>
            <a:headEnd/>
            <a:tailEnd/>
          </a:ln>
        </p:spPr>
        <p:txBody>
          <a:bodyPr>
            <a:spAutoFit/>
          </a:bodyPr>
          <a:lstStyle/>
          <a:p>
            <a:endParaRPr lang="en-US" sz="2400"/>
          </a:p>
        </p:txBody>
      </p:sp>
      <p:sp>
        <p:nvSpPr>
          <p:cNvPr id="20486" name="Text Box 6"/>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bg1"/>
                </a:solidFill>
                <a:latin typeface="Cooper Black" pitchFamily="18" charset="0"/>
              </a:rPr>
              <a:t>Colorado Physician Health Program</a:t>
            </a:r>
          </a:p>
          <a:p>
            <a:pPr algn="ctr">
              <a:spcBef>
                <a:spcPct val="50000"/>
              </a:spcBef>
              <a:defRPr/>
            </a:pPr>
            <a:r>
              <a:rPr lang="en-US" b="1">
                <a:solidFill>
                  <a:schemeClr val="bg1"/>
                </a:solidFill>
                <a:effectLst>
                  <a:outerShdw blurRad="38100" dist="38100" dir="2700000" algn="tl">
                    <a:srgbClr val="C0C0C0"/>
                  </a:outerShdw>
                </a:effectLst>
                <a:latin typeface="Castellar" pitchFamily="18" charset="0"/>
              </a:rPr>
              <a:t>COMMUNITY OUTREACH</a:t>
            </a:r>
            <a:endParaRPr lang="en-US" b="1">
              <a:solidFill>
                <a:schemeClr val="bg1"/>
              </a:solidFill>
              <a:latin typeface="Tempus Sans ITC" pitchFamily="82" charset="0"/>
            </a:endParaRPr>
          </a:p>
          <a:p>
            <a:pPr algn="ctr">
              <a:spcBef>
                <a:spcPct val="50000"/>
              </a:spcBef>
              <a:defRPr/>
            </a:pPr>
            <a:r>
              <a:rPr lang="en-US" sz="1200" b="1">
                <a:solidFill>
                  <a:schemeClr val="bg1"/>
                </a:solidFill>
                <a:latin typeface="Tempus Sans ITC" pitchFamily="82" charset="0"/>
              </a:rPr>
              <a:t>July 1, 2009 through June 30, 2010</a:t>
            </a:r>
          </a:p>
          <a:p>
            <a:pPr>
              <a:spcBef>
                <a:spcPct val="50000"/>
              </a:spcBef>
              <a:defRPr/>
            </a:pPr>
            <a:endParaRPr lang="en-US" sz="1200">
              <a:solidFill>
                <a:schemeClr val="bg1"/>
              </a:solidFill>
              <a:latin typeface="Cooper Black" pitchFamily="18" charset="0"/>
            </a:endParaRPr>
          </a:p>
        </p:txBody>
      </p:sp>
      <p:sp>
        <p:nvSpPr>
          <p:cNvPr id="10247" name="Rectangle 7"/>
          <p:cNvSpPr>
            <a:spLocks noChangeArrowheads="1"/>
          </p:cNvSpPr>
          <p:nvPr/>
        </p:nvSpPr>
        <p:spPr bwMode="auto">
          <a:xfrm>
            <a:off x="1752600" y="1600200"/>
            <a:ext cx="4914900" cy="260350"/>
          </a:xfrm>
          <a:prstGeom prst="rect">
            <a:avLst/>
          </a:prstGeom>
          <a:noFill/>
          <a:ln w="9525">
            <a:noFill/>
            <a:miter lim="800000"/>
            <a:headEnd/>
            <a:tailEnd/>
          </a:ln>
        </p:spPr>
        <p:txBody>
          <a:bodyPr>
            <a:spAutoFit/>
          </a:bodyPr>
          <a:lstStyle/>
          <a:p>
            <a:pPr algn="just">
              <a:buClr>
                <a:schemeClr val="tx1"/>
              </a:buClr>
            </a:pPr>
            <a:endParaRPr lang="en-US" sz="1100">
              <a:solidFill>
                <a:srgbClr val="000000"/>
              </a:solidFill>
              <a:cs typeface="Times New Roman" pitchFamily="18" charset="0"/>
            </a:endParaRPr>
          </a:p>
        </p:txBody>
      </p:sp>
      <p:sp>
        <p:nvSpPr>
          <p:cNvPr id="10248" name="Text Box 8"/>
          <p:cNvSpPr txBox="1">
            <a:spLocks noChangeArrowheads="1"/>
          </p:cNvSpPr>
          <p:nvPr/>
        </p:nvSpPr>
        <p:spPr bwMode="auto">
          <a:xfrm>
            <a:off x="6248400" y="8901113"/>
            <a:ext cx="609600" cy="246062"/>
          </a:xfrm>
          <a:prstGeom prst="rect">
            <a:avLst/>
          </a:prstGeom>
          <a:noFill/>
          <a:ln w="9525">
            <a:noFill/>
            <a:miter lim="800000"/>
            <a:headEnd/>
            <a:tailEnd/>
          </a:ln>
        </p:spPr>
        <p:txBody>
          <a:bodyPr>
            <a:spAutoFit/>
          </a:bodyPr>
          <a:lstStyle/>
          <a:p>
            <a:pPr>
              <a:spcBef>
                <a:spcPct val="50000"/>
              </a:spcBef>
            </a:pPr>
            <a:r>
              <a:rPr lang="en-US" sz="1000"/>
              <a:t>10</a:t>
            </a:r>
          </a:p>
        </p:txBody>
      </p:sp>
      <p:sp>
        <p:nvSpPr>
          <p:cNvPr id="10249" name="Text Box 9"/>
          <p:cNvSpPr txBox="1">
            <a:spLocks noChangeArrowheads="1"/>
          </p:cNvSpPr>
          <p:nvPr/>
        </p:nvSpPr>
        <p:spPr bwMode="auto">
          <a:xfrm>
            <a:off x="1371600" y="1752600"/>
            <a:ext cx="5334000" cy="214313"/>
          </a:xfrm>
          <a:prstGeom prst="rect">
            <a:avLst/>
          </a:prstGeom>
          <a:noFill/>
          <a:ln w="9525">
            <a:noFill/>
            <a:miter lim="800000"/>
            <a:headEnd/>
            <a:tailEnd/>
          </a:ln>
        </p:spPr>
        <p:txBody>
          <a:bodyPr>
            <a:spAutoFit/>
          </a:bodyPr>
          <a:lstStyle/>
          <a:p>
            <a:pPr lvl="1">
              <a:lnSpc>
                <a:spcPct val="80000"/>
              </a:lnSpc>
              <a:spcBef>
                <a:spcPct val="20000"/>
              </a:spcBef>
              <a:buFontTx/>
              <a:buChar char="•"/>
            </a:pPr>
            <a:endParaRPr lang="en-US" sz="1000"/>
          </a:p>
        </p:txBody>
      </p:sp>
      <p:sp>
        <p:nvSpPr>
          <p:cNvPr id="10250" name="Text Box 10"/>
          <p:cNvSpPr txBox="1">
            <a:spLocks noChangeArrowheads="1"/>
          </p:cNvSpPr>
          <p:nvPr/>
        </p:nvSpPr>
        <p:spPr bwMode="auto">
          <a:xfrm>
            <a:off x="1524000" y="1447800"/>
            <a:ext cx="5334000" cy="6260175"/>
          </a:xfrm>
          <a:prstGeom prst="rect">
            <a:avLst/>
          </a:prstGeom>
          <a:noFill/>
          <a:ln w="9525">
            <a:noFill/>
            <a:miter lim="800000"/>
            <a:headEnd/>
            <a:tailEnd/>
          </a:ln>
        </p:spPr>
        <p:txBody>
          <a:bodyPr wrap="square">
            <a:spAutoFit/>
          </a:bodyPr>
          <a:lstStyle/>
          <a:p>
            <a:pPr lvl="1" algn="just">
              <a:lnSpc>
                <a:spcPct val="80000"/>
              </a:lnSpc>
              <a:spcBef>
                <a:spcPct val="20000"/>
              </a:spcBef>
              <a:buFontTx/>
              <a:buChar char="•"/>
            </a:pPr>
            <a:r>
              <a:rPr lang="en-US" sz="900" b="1" dirty="0"/>
              <a:t>Community Presentations</a:t>
            </a:r>
            <a:r>
              <a:rPr lang="en-US" sz="900" dirty="0"/>
              <a:t>:  CPHP conducted various presentations about CPHP and related physician health topics.  Audiences included Medical and Professional Societies, Hospital Administration, Medical Staff Offices, Group Practices and Training Programs.  46 presentations were conducted this past year!  This is a 9% increase in presentations compared to last Fiscal Year.  </a:t>
            </a:r>
          </a:p>
          <a:p>
            <a:pPr lvl="1" algn="just">
              <a:lnSpc>
                <a:spcPct val="80000"/>
              </a:lnSpc>
              <a:spcBef>
                <a:spcPct val="20000"/>
              </a:spcBef>
              <a:buFontTx/>
              <a:buChar char="•"/>
            </a:pPr>
            <a:r>
              <a:rPr lang="en-US" sz="900" b="1" dirty="0" smtClean="0">
                <a:solidFill>
                  <a:srgbClr val="000000"/>
                </a:solidFill>
                <a:cs typeface="Times New Roman" pitchFamily="18" charset="0"/>
              </a:rPr>
              <a:t>Availability </a:t>
            </a:r>
            <a:r>
              <a:rPr lang="en-US" sz="900" b="1" dirty="0">
                <a:solidFill>
                  <a:srgbClr val="000000"/>
                </a:solidFill>
                <a:cs typeface="Times New Roman" pitchFamily="18" charset="0"/>
              </a:rPr>
              <a:t>of Services: </a:t>
            </a:r>
            <a:r>
              <a:rPr lang="en-US" sz="900" dirty="0">
                <a:solidFill>
                  <a:srgbClr val="000000"/>
                </a:solidFill>
                <a:cs typeface="Times New Roman" pitchFamily="18" charset="0"/>
              </a:rPr>
              <a:t>In addition to CPHP providing services to Colorado licensed physicians and physician assistants, contracts exist to provide services for residents, medical students and physician assistant students. CPHP is proud to assist medical professionals early in their career to promote personal good health and well-being.  CPHP currently serves the following programs:</a:t>
            </a:r>
          </a:p>
          <a:p>
            <a:pPr lvl="1" algn="just">
              <a:lnSpc>
                <a:spcPct val="80000"/>
              </a:lnSpc>
              <a:spcBef>
                <a:spcPct val="20000"/>
              </a:spcBef>
              <a:buFontTx/>
              <a:buChar char="•"/>
            </a:pPr>
            <a:r>
              <a:rPr lang="en-US" sz="800" dirty="0">
                <a:solidFill>
                  <a:srgbClr val="000000"/>
                </a:solidFill>
                <a:cs typeface="Times New Roman" pitchFamily="18" charset="0"/>
              </a:rPr>
              <a:t>Residency Programs  </a:t>
            </a: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University of Colorado at Denver </a:t>
            </a: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St. Joseph Hospital Residency Program   </a:t>
            </a: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St. Anthony Family Medicine Residency </a:t>
            </a:r>
            <a:r>
              <a:rPr lang="en-US" sz="800" dirty="0" smtClean="0">
                <a:solidFill>
                  <a:srgbClr val="000000"/>
                </a:solidFill>
                <a:cs typeface="Times New Roman" pitchFamily="18" charset="0"/>
              </a:rPr>
              <a:t>Program </a:t>
            </a:r>
            <a:endParaRPr lang="en-US" sz="800" dirty="0">
              <a:solidFill>
                <a:srgbClr val="000000"/>
              </a:solidFill>
              <a:cs typeface="Times New Roman" pitchFamily="18" charset="0"/>
            </a:endParaRP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Southern Colorado Family Medicine </a:t>
            </a:r>
            <a:r>
              <a:rPr lang="en-US" sz="800" dirty="0" smtClean="0">
                <a:solidFill>
                  <a:srgbClr val="000000"/>
                </a:solidFill>
                <a:cs typeface="Times New Roman" pitchFamily="18" charset="0"/>
              </a:rPr>
              <a:t>Residency Program  </a:t>
            </a:r>
            <a:endParaRPr lang="en-US" sz="800" dirty="0">
              <a:solidFill>
                <a:srgbClr val="000000"/>
              </a:solidFill>
              <a:cs typeface="Times New Roman" pitchFamily="18" charset="0"/>
            </a:endParaRP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St. Mary’s Family Practice Residency Program  </a:t>
            </a: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Colorado Health Foundation Transitional Residency Program at Presbyterian/St. Luke’s Hospital</a:t>
            </a: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Denver Health Emergency Medicine </a:t>
            </a:r>
            <a:r>
              <a:rPr lang="en-US" sz="800" dirty="0" smtClean="0">
                <a:solidFill>
                  <a:srgbClr val="000000"/>
                </a:solidFill>
                <a:cs typeface="Times New Roman" pitchFamily="18" charset="0"/>
              </a:rPr>
              <a:t>Residency Program</a:t>
            </a:r>
            <a:endParaRPr lang="en-US" sz="800" dirty="0">
              <a:solidFill>
                <a:srgbClr val="000000"/>
              </a:solidFill>
              <a:cs typeface="Times New Roman" pitchFamily="18" charset="0"/>
            </a:endParaRP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Fort Collins Family Practice </a:t>
            </a:r>
            <a:r>
              <a:rPr lang="en-US" sz="800" dirty="0" smtClean="0">
                <a:solidFill>
                  <a:srgbClr val="000000"/>
                </a:solidFill>
                <a:cs typeface="Times New Roman" pitchFamily="18" charset="0"/>
              </a:rPr>
              <a:t>Residency Program</a:t>
            </a:r>
            <a:endParaRPr lang="en-US" sz="800" dirty="0">
              <a:solidFill>
                <a:srgbClr val="000000"/>
              </a:solidFill>
              <a:cs typeface="Times New Roman" pitchFamily="18" charset="0"/>
            </a:endParaRPr>
          </a:p>
          <a:p>
            <a:pPr lvl="1" algn="just">
              <a:lnSpc>
                <a:spcPct val="80000"/>
              </a:lnSpc>
              <a:spcBef>
                <a:spcPct val="20000"/>
              </a:spcBef>
              <a:buFontTx/>
              <a:buChar char="•"/>
            </a:pPr>
            <a:r>
              <a:rPr lang="en-US" sz="800" dirty="0">
                <a:solidFill>
                  <a:srgbClr val="000000"/>
                </a:solidFill>
                <a:cs typeface="Times New Roman" pitchFamily="18" charset="0"/>
              </a:rPr>
              <a:t>Physician Assistant Training Programs  </a:t>
            </a: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University of Colorado at Denver</a:t>
            </a: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Red Rocks Community College Physician Assistant Program  </a:t>
            </a:r>
          </a:p>
          <a:p>
            <a:pPr lvl="1" algn="just">
              <a:lnSpc>
                <a:spcPct val="80000"/>
              </a:lnSpc>
              <a:spcBef>
                <a:spcPct val="20000"/>
              </a:spcBef>
              <a:buFontTx/>
              <a:buChar char="•"/>
            </a:pPr>
            <a:r>
              <a:rPr lang="en-US" sz="800" dirty="0">
                <a:solidFill>
                  <a:srgbClr val="000000"/>
                </a:solidFill>
                <a:cs typeface="Times New Roman" pitchFamily="18" charset="0"/>
              </a:rPr>
              <a:t>Medical </a:t>
            </a:r>
            <a:r>
              <a:rPr lang="en-US" sz="800" dirty="0" smtClean="0">
                <a:solidFill>
                  <a:srgbClr val="000000"/>
                </a:solidFill>
                <a:cs typeface="Times New Roman" pitchFamily="18" charset="0"/>
              </a:rPr>
              <a:t>Schools  </a:t>
            </a:r>
            <a:endParaRPr lang="en-US" sz="800" dirty="0">
              <a:solidFill>
                <a:srgbClr val="000000"/>
              </a:solidFill>
              <a:cs typeface="Times New Roman" pitchFamily="18" charset="0"/>
            </a:endParaRP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University of Colorado at Denver</a:t>
            </a:r>
          </a:p>
          <a:p>
            <a:pPr lvl="2" algn="just">
              <a:lnSpc>
                <a:spcPct val="80000"/>
              </a:lnSpc>
              <a:spcBef>
                <a:spcPct val="20000"/>
              </a:spcBef>
              <a:buFont typeface="Times New Roman" pitchFamily="18" charset="0"/>
              <a:buChar char="•"/>
            </a:pPr>
            <a:r>
              <a:rPr lang="en-US" sz="800" dirty="0">
                <a:solidFill>
                  <a:srgbClr val="000000"/>
                </a:solidFill>
                <a:cs typeface="Times New Roman" pitchFamily="18" charset="0"/>
              </a:rPr>
              <a:t>Rocky Vista University College of Osteopathic Medicine</a:t>
            </a:r>
            <a:r>
              <a:rPr lang="en-US" sz="1000" dirty="0">
                <a:solidFill>
                  <a:srgbClr val="000000"/>
                </a:solidFill>
                <a:cs typeface="Times New Roman" pitchFamily="18" charset="0"/>
              </a:rPr>
              <a:t> </a:t>
            </a:r>
          </a:p>
          <a:p>
            <a:pPr lvl="1" algn="just">
              <a:lnSpc>
                <a:spcPct val="80000"/>
              </a:lnSpc>
              <a:spcBef>
                <a:spcPct val="20000"/>
              </a:spcBef>
              <a:buFontTx/>
              <a:buChar char="•"/>
            </a:pPr>
            <a:r>
              <a:rPr lang="en-US" sz="900" b="1" dirty="0" smtClean="0"/>
              <a:t>CPHP </a:t>
            </a:r>
            <a:r>
              <a:rPr lang="en-US" sz="900" b="1" dirty="0"/>
              <a:t>and COPIC Continue Educational Collaboration</a:t>
            </a:r>
            <a:r>
              <a:rPr lang="en-US" sz="900" dirty="0"/>
              <a:t>:  CPHP and COPIC have again partnered to continue the tenth series of educational presentations for Colorado physicians.  Presentations are provided throughout Colorado on physician health topics.</a:t>
            </a:r>
          </a:p>
          <a:p>
            <a:pPr lvl="1" algn="just">
              <a:lnSpc>
                <a:spcPct val="80000"/>
              </a:lnSpc>
              <a:spcBef>
                <a:spcPct val="20000"/>
              </a:spcBef>
              <a:buFontTx/>
              <a:buChar char="•"/>
            </a:pPr>
            <a:r>
              <a:rPr lang="en-US" sz="900" b="1" dirty="0" smtClean="0"/>
              <a:t>CPHP </a:t>
            </a:r>
            <a:r>
              <a:rPr lang="en-US" sz="900" b="1" dirty="0"/>
              <a:t>Exhibits at Numerous Conferences throughout Colorado</a:t>
            </a:r>
            <a:r>
              <a:rPr lang="en-US" sz="900" dirty="0"/>
              <a:t>:  CPHP strives to educate the medical community about our resources and services. CPHP utilizes these conferences to cultivate relationships and to educate about CPHP services within the medical community.  </a:t>
            </a:r>
          </a:p>
          <a:p>
            <a:pPr lvl="2">
              <a:spcBef>
                <a:spcPct val="20000"/>
              </a:spcBef>
              <a:buFontTx/>
              <a:buChar char="•"/>
            </a:pPr>
            <a:r>
              <a:rPr lang="en-US" sz="700" dirty="0"/>
              <a:t>Colorado Academy of Physician Assistants Meeting and </a:t>
            </a:r>
            <a:r>
              <a:rPr lang="en-US" sz="700" dirty="0" err="1"/>
              <a:t>MidWinter</a:t>
            </a:r>
            <a:r>
              <a:rPr lang="en-US" sz="700" dirty="0"/>
              <a:t> Conference</a:t>
            </a:r>
          </a:p>
          <a:p>
            <a:pPr lvl="2">
              <a:spcBef>
                <a:spcPct val="20000"/>
              </a:spcBef>
              <a:buFontTx/>
              <a:buChar char="•"/>
            </a:pPr>
            <a:r>
              <a:rPr lang="en-US" sz="700" dirty="0"/>
              <a:t>Colorado Association of Medical Staff Services Conference</a:t>
            </a:r>
          </a:p>
          <a:p>
            <a:pPr lvl="2">
              <a:lnSpc>
                <a:spcPct val="80000"/>
              </a:lnSpc>
              <a:spcBef>
                <a:spcPct val="20000"/>
              </a:spcBef>
              <a:buFontTx/>
              <a:buChar char="•"/>
            </a:pPr>
            <a:r>
              <a:rPr lang="en-US" sz="700" dirty="0"/>
              <a:t>Colorado Chapter of the American Association of Pediatrics</a:t>
            </a:r>
          </a:p>
          <a:p>
            <a:pPr lvl="2">
              <a:spcBef>
                <a:spcPct val="20000"/>
              </a:spcBef>
              <a:buFontTx/>
              <a:buChar char="•"/>
            </a:pPr>
            <a:r>
              <a:rPr lang="en-US" sz="700" dirty="0"/>
              <a:t>Colorado Hospital Association Annual Conference</a:t>
            </a:r>
          </a:p>
          <a:p>
            <a:pPr lvl="2">
              <a:spcBef>
                <a:spcPct val="20000"/>
              </a:spcBef>
              <a:buFontTx/>
              <a:buChar char="•"/>
            </a:pPr>
            <a:r>
              <a:rPr lang="en-US" sz="700" dirty="0"/>
              <a:t>Colorado Medical Society Annual Conference </a:t>
            </a:r>
          </a:p>
          <a:p>
            <a:pPr lvl="2">
              <a:spcBef>
                <a:spcPct val="20000"/>
              </a:spcBef>
              <a:buFontTx/>
              <a:buChar char="•"/>
            </a:pPr>
            <a:r>
              <a:rPr lang="en-US" sz="700" dirty="0"/>
              <a:t>Colorado Psychiatric Society Colorado Nonprofit Association Luncheon</a:t>
            </a:r>
          </a:p>
          <a:p>
            <a:pPr lvl="2">
              <a:spcBef>
                <a:spcPct val="20000"/>
              </a:spcBef>
              <a:buFontTx/>
              <a:buChar char="•"/>
            </a:pPr>
            <a:r>
              <a:rPr lang="en-US" sz="700" dirty="0"/>
              <a:t>Colorado Patient Safety Coalition Conference and Executive Council Meeting</a:t>
            </a:r>
          </a:p>
          <a:p>
            <a:pPr lvl="2">
              <a:spcBef>
                <a:spcPct val="20000"/>
              </a:spcBef>
              <a:buFontTx/>
              <a:buChar char="•"/>
            </a:pPr>
            <a:r>
              <a:rPr lang="en-US" sz="700" dirty="0"/>
              <a:t>Colorado Rural Health Conference</a:t>
            </a:r>
          </a:p>
          <a:p>
            <a:pPr lvl="2">
              <a:spcBef>
                <a:spcPct val="20000"/>
              </a:spcBef>
              <a:buFontTx/>
              <a:buChar char="•"/>
            </a:pPr>
            <a:r>
              <a:rPr lang="en-US" sz="700" dirty="0"/>
              <a:t>Colorado Society of Anesthesiologists Conference</a:t>
            </a:r>
          </a:p>
          <a:p>
            <a:pPr lvl="2">
              <a:spcBef>
                <a:spcPct val="20000"/>
              </a:spcBef>
              <a:buFontTx/>
              <a:buChar char="•"/>
            </a:pPr>
            <a:r>
              <a:rPr lang="en-US" sz="700" dirty="0"/>
              <a:t>Colorado Society of Osteopathic Medicine Summer Conference and </a:t>
            </a:r>
            <a:r>
              <a:rPr lang="en-US" sz="700" dirty="0" err="1"/>
              <a:t>MidWinter</a:t>
            </a:r>
            <a:r>
              <a:rPr lang="en-US" sz="700" dirty="0"/>
              <a:t> Conference</a:t>
            </a:r>
          </a:p>
          <a:p>
            <a:pPr lvl="2">
              <a:spcBef>
                <a:spcPct val="20000"/>
              </a:spcBef>
              <a:buFontTx/>
              <a:buChar char="•"/>
            </a:pPr>
            <a:r>
              <a:rPr lang="en-US" sz="700" dirty="0"/>
              <a:t>Healthcare Reform Conference</a:t>
            </a:r>
          </a:p>
          <a:p>
            <a:pPr lvl="2">
              <a:spcBef>
                <a:spcPct val="20000"/>
              </a:spcBef>
              <a:buFontTx/>
              <a:buChar char="•"/>
            </a:pPr>
            <a:r>
              <a:rPr lang="en-US" sz="700" dirty="0"/>
              <a:t>Summit on Patient Safety &amp; Substance Abuse in Colorado </a:t>
            </a:r>
          </a:p>
          <a:p>
            <a:pPr lvl="2">
              <a:spcBef>
                <a:spcPct val="20000"/>
              </a:spcBef>
              <a:buFontTx/>
              <a:buChar char="•"/>
            </a:pPr>
            <a:r>
              <a:rPr lang="en-US" sz="700" dirty="0"/>
              <a:t>UC Denver Graduate Medical Education Orientation</a:t>
            </a:r>
          </a:p>
          <a:p>
            <a:pPr lvl="2">
              <a:spcBef>
                <a:spcPct val="20000"/>
              </a:spcBef>
              <a:buFontTx/>
              <a:buChar char="•"/>
            </a:pPr>
            <a:r>
              <a:rPr lang="en-US" sz="700" dirty="0"/>
              <a:t>UC Denver School of Medicine Department of Psychiatric Grand Rounds</a:t>
            </a:r>
          </a:p>
          <a:p>
            <a:pPr lvl="2">
              <a:spcBef>
                <a:spcPct val="20000"/>
              </a:spcBef>
              <a:buFontTx/>
              <a:buChar char="•"/>
            </a:pPr>
            <a:r>
              <a:rPr lang="en-US" sz="700" dirty="0"/>
              <a:t>UC Denver School of Medicine Department of Psychiatric Student Lectures</a:t>
            </a:r>
          </a:p>
          <a:p>
            <a:pPr lvl="2">
              <a:spcBef>
                <a:spcPct val="20000"/>
              </a:spcBef>
              <a:buFontTx/>
              <a:buChar char="•"/>
            </a:pPr>
            <a:r>
              <a:rPr lang="en-US" sz="700" dirty="0"/>
              <a:t>UC Denver School of Medicine Orientation</a:t>
            </a:r>
          </a:p>
          <a:p>
            <a:pPr lvl="2">
              <a:spcBef>
                <a:spcPct val="20000"/>
              </a:spcBef>
              <a:buFontTx/>
              <a:buChar char="•"/>
            </a:pPr>
            <a:r>
              <a:rPr lang="en-US" sz="700" dirty="0"/>
              <a:t>UC Denver School of Medicine Student Wellness Conference</a:t>
            </a:r>
          </a:p>
          <a:p>
            <a:pPr lvl="2">
              <a:lnSpc>
                <a:spcPct val="80000"/>
              </a:lnSpc>
              <a:spcBef>
                <a:spcPct val="20000"/>
              </a:spcBef>
              <a:buFontTx/>
              <a:buChar char="•"/>
            </a:pPr>
            <a:endParaRPr lang="en-US" sz="600" dirty="0"/>
          </a:p>
          <a:p>
            <a:pPr lvl="2">
              <a:lnSpc>
                <a:spcPct val="80000"/>
              </a:lnSpc>
              <a:spcBef>
                <a:spcPct val="20000"/>
              </a:spcBef>
              <a:buFontTx/>
              <a:buChar char="•"/>
            </a:pPr>
            <a:endParaRPr lang="en-US" sz="600" dirty="0"/>
          </a:p>
          <a:p>
            <a:pPr lvl="1">
              <a:lnSpc>
                <a:spcPct val="80000"/>
              </a:lnSpc>
              <a:spcBef>
                <a:spcPct val="20000"/>
              </a:spcBef>
              <a:buFontTx/>
              <a:buChar char="•"/>
            </a:pPr>
            <a:endParaRPr lang="en-US" sz="600" dirty="0"/>
          </a:p>
        </p:txBody>
      </p:sp>
      <p:sp>
        <p:nvSpPr>
          <p:cNvPr id="10251" name="Line 11"/>
          <p:cNvSpPr>
            <a:spLocks noChangeShapeType="1"/>
          </p:cNvSpPr>
          <p:nvPr/>
        </p:nvSpPr>
        <p:spPr bwMode="auto">
          <a:xfrm>
            <a:off x="2057400" y="1447800"/>
            <a:ext cx="0" cy="7696200"/>
          </a:xfrm>
          <a:prstGeom prst="line">
            <a:avLst/>
          </a:prstGeom>
          <a:noFill/>
          <a:ln w="25400">
            <a:solidFill>
              <a:schemeClr val="accent2"/>
            </a:solidFill>
            <a:round/>
            <a:headEnd/>
            <a:tailEnd/>
          </a:ln>
        </p:spPr>
        <p:txBody>
          <a:bodyPr/>
          <a:lstStyle/>
          <a:p>
            <a:endParaRPr lang="en-US"/>
          </a:p>
        </p:txBody>
      </p:sp>
      <p:sp>
        <p:nvSpPr>
          <p:cNvPr id="10252" name="Text Box 12"/>
          <p:cNvSpPr txBox="1">
            <a:spLocks noChangeArrowheads="1"/>
          </p:cNvSpPr>
          <p:nvPr/>
        </p:nvSpPr>
        <p:spPr bwMode="auto">
          <a:xfrm>
            <a:off x="-457200" y="1828800"/>
            <a:ext cx="2438400" cy="4939814"/>
          </a:xfrm>
          <a:prstGeom prst="rect">
            <a:avLst/>
          </a:prstGeom>
          <a:noFill/>
          <a:ln w="9525">
            <a:noFill/>
            <a:miter lim="800000"/>
            <a:headEnd/>
            <a:tailEnd/>
          </a:ln>
        </p:spPr>
        <p:txBody>
          <a:bodyPr wrap="square">
            <a:spAutoFit/>
          </a:bodyPr>
          <a:lstStyle/>
          <a:p>
            <a:pPr algn="r"/>
            <a:r>
              <a:rPr lang="en-US" sz="800" b="1" dirty="0">
                <a:solidFill>
                  <a:schemeClr val="hlink"/>
                </a:solidFill>
              </a:rPr>
              <a:t>Client Services</a:t>
            </a:r>
            <a:r>
              <a:rPr lang="en-US" sz="800" dirty="0">
                <a:solidFill>
                  <a:schemeClr val="hlink"/>
                </a:solidFill>
              </a:rPr>
              <a:t>:</a:t>
            </a:r>
          </a:p>
          <a:p>
            <a:pPr lvl="1" algn="r">
              <a:buFontTx/>
              <a:buChar char="•"/>
            </a:pPr>
            <a:r>
              <a:rPr lang="en-US" sz="800" dirty="0">
                <a:solidFill>
                  <a:schemeClr val="hlink"/>
                </a:solidFill>
              </a:rPr>
              <a:t>Assessment</a:t>
            </a:r>
          </a:p>
          <a:p>
            <a:pPr lvl="1" algn="r">
              <a:buFontTx/>
              <a:buChar char="•"/>
            </a:pPr>
            <a:r>
              <a:rPr lang="en-US" sz="800" dirty="0">
                <a:solidFill>
                  <a:schemeClr val="hlink"/>
                </a:solidFill>
              </a:rPr>
              <a:t>Treatment referral</a:t>
            </a:r>
          </a:p>
          <a:p>
            <a:pPr lvl="1" algn="r">
              <a:buFontTx/>
              <a:buChar char="•"/>
            </a:pPr>
            <a:r>
              <a:rPr lang="en-US" sz="800" dirty="0">
                <a:solidFill>
                  <a:schemeClr val="hlink"/>
                </a:solidFill>
              </a:rPr>
              <a:t>Monitoring and support</a:t>
            </a:r>
          </a:p>
          <a:p>
            <a:pPr lvl="1" algn="r">
              <a:buFontTx/>
              <a:buChar char="•"/>
            </a:pPr>
            <a:r>
              <a:rPr lang="en-US" sz="800" dirty="0">
                <a:solidFill>
                  <a:schemeClr val="hlink"/>
                </a:solidFill>
              </a:rPr>
              <a:t>Family support</a:t>
            </a:r>
          </a:p>
          <a:p>
            <a:pPr lvl="1" algn="r">
              <a:buFontTx/>
              <a:buChar char="•"/>
            </a:pPr>
            <a:r>
              <a:rPr lang="en-US" sz="800" dirty="0">
                <a:solidFill>
                  <a:schemeClr val="hlink"/>
                </a:solidFill>
              </a:rPr>
              <a:t>Documentation</a:t>
            </a:r>
          </a:p>
          <a:p>
            <a:pPr lvl="1" algn="r"/>
            <a:endParaRPr lang="en-US" sz="800" dirty="0">
              <a:solidFill>
                <a:schemeClr val="hlink"/>
              </a:solidFill>
            </a:endParaRPr>
          </a:p>
          <a:p>
            <a:pPr algn="r"/>
            <a:r>
              <a:rPr lang="en-US" sz="800" b="1" dirty="0">
                <a:solidFill>
                  <a:schemeClr val="hlink"/>
                </a:solidFill>
              </a:rPr>
              <a:t>Workplace and Referral Source Services</a:t>
            </a:r>
            <a:r>
              <a:rPr lang="en-US" sz="800" dirty="0">
                <a:solidFill>
                  <a:schemeClr val="hlink"/>
                </a:solidFill>
              </a:rPr>
              <a:t>:</a:t>
            </a:r>
          </a:p>
          <a:p>
            <a:pPr lvl="1" algn="r">
              <a:buFontTx/>
              <a:buChar char="•"/>
            </a:pPr>
            <a:r>
              <a:rPr lang="en-US" sz="800" dirty="0">
                <a:solidFill>
                  <a:schemeClr val="hlink"/>
                </a:solidFill>
              </a:rPr>
              <a:t>Consultation on identifying physicians who need assistance</a:t>
            </a:r>
          </a:p>
          <a:p>
            <a:pPr lvl="1" algn="r">
              <a:buFontTx/>
              <a:buChar char="•"/>
            </a:pPr>
            <a:r>
              <a:rPr lang="en-US" sz="800" dirty="0">
                <a:solidFill>
                  <a:schemeClr val="hlink"/>
                </a:solidFill>
              </a:rPr>
              <a:t>Consultation on making referrals</a:t>
            </a:r>
          </a:p>
          <a:p>
            <a:pPr lvl="1" algn="r">
              <a:buFontTx/>
              <a:buChar char="•"/>
            </a:pPr>
            <a:r>
              <a:rPr lang="en-US" sz="800" dirty="0">
                <a:solidFill>
                  <a:schemeClr val="hlink"/>
                </a:solidFill>
              </a:rPr>
              <a:t>Workplace consultations</a:t>
            </a:r>
          </a:p>
          <a:p>
            <a:pPr lvl="1" algn="r">
              <a:buFontTx/>
              <a:buChar char="•"/>
            </a:pPr>
            <a:r>
              <a:rPr lang="en-US" sz="800" dirty="0">
                <a:solidFill>
                  <a:schemeClr val="hlink"/>
                </a:solidFill>
              </a:rPr>
              <a:t>Educational presentations</a:t>
            </a:r>
          </a:p>
          <a:p>
            <a:pPr algn="r"/>
            <a:endParaRPr lang="en-US" sz="800" dirty="0">
              <a:solidFill>
                <a:schemeClr val="hlink"/>
              </a:solidFill>
            </a:endParaRPr>
          </a:p>
          <a:p>
            <a:pPr algn="r"/>
            <a:r>
              <a:rPr lang="en-US" sz="800" b="1" dirty="0">
                <a:solidFill>
                  <a:schemeClr val="hlink"/>
                </a:solidFill>
              </a:rPr>
              <a:t>Medical Community Services</a:t>
            </a:r>
            <a:r>
              <a:rPr lang="en-US" sz="800" dirty="0">
                <a:solidFill>
                  <a:schemeClr val="hlink"/>
                </a:solidFill>
              </a:rPr>
              <a:t>:</a:t>
            </a:r>
          </a:p>
          <a:p>
            <a:pPr lvl="1" algn="r">
              <a:buFontTx/>
              <a:buChar char="•"/>
            </a:pPr>
            <a:r>
              <a:rPr lang="en-US" sz="800" dirty="0">
                <a:solidFill>
                  <a:schemeClr val="hlink"/>
                </a:solidFill>
              </a:rPr>
              <a:t>Promote physician health awareness</a:t>
            </a:r>
          </a:p>
          <a:p>
            <a:pPr lvl="1" algn="r">
              <a:buFontTx/>
              <a:buChar char="•"/>
            </a:pPr>
            <a:r>
              <a:rPr lang="en-US" sz="800" dirty="0">
                <a:solidFill>
                  <a:schemeClr val="hlink"/>
                </a:solidFill>
              </a:rPr>
              <a:t>Educational presentations</a:t>
            </a:r>
          </a:p>
          <a:p>
            <a:pPr lvl="1" algn="r">
              <a:buFontTx/>
              <a:buChar char="•"/>
            </a:pPr>
            <a:r>
              <a:rPr lang="en-US" sz="800" dirty="0">
                <a:solidFill>
                  <a:schemeClr val="hlink"/>
                </a:solidFill>
              </a:rPr>
              <a:t>Partnership with organizations to meet special needs</a:t>
            </a:r>
          </a:p>
          <a:p>
            <a:pPr lvl="1" algn="r">
              <a:buFontTx/>
              <a:buChar char="•"/>
            </a:pPr>
            <a:r>
              <a:rPr lang="en-US" sz="800" dirty="0">
                <a:solidFill>
                  <a:schemeClr val="hlink"/>
                </a:solidFill>
              </a:rPr>
              <a:t>Develop meaningful research on physician health</a:t>
            </a:r>
          </a:p>
          <a:p>
            <a:pPr algn="r"/>
            <a:endParaRPr lang="en-US" sz="800" dirty="0">
              <a:solidFill>
                <a:schemeClr val="hlink"/>
              </a:solidFill>
            </a:endParaRPr>
          </a:p>
          <a:p>
            <a:pPr algn="r"/>
            <a:r>
              <a:rPr lang="en-US" sz="800" b="1" dirty="0">
                <a:solidFill>
                  <a:schemeClr val="hlink"/>
                </a:solidFill>
              </a:rPr>
              <a:t>Presentation Topics: </a:t>
            </a:r>
          </a:p>
          <a:p>
            <a:pPr lvl="1" algn="r">
              <a:buFontTx/>
              <a:buChar char="•"/>
            </a:pPr>
            <a:r>
              <a:rPr lang="en-US" sz="800" dirty="0">
                <a:solidFill>
                  <a:schemeClr val="hlink"/>
                </a:solidFill>
              </a:rPr>
              <a:t>Colorado Physician Health Program services</a:t>
            </a:r>
          </a:p>
          <a:p>
            <a:pPr lvl="1" algn="r">
              <a:buFontTx/>
              <a:buChar char="•"/>
            </a:pPr>
            <a:r>
              <a:rPr lang="en-US" sz="800" dirty="0">
                <a:solidFill>
                  <a:schemeClr val="hlink"/>
                </a:solidFill>
              </a:rPr>
              <a:t>Physician stress and stress management</a:t>
            </a:r>
          </a:p>
          <a:p>
            <a:pPr lvl="1" algn="r">
              <a:buFontTx/>
              <a:buChar char="•"/>
            </a:pPr>
            <a:r>
              <a:rPr lang="en-US" sz="800" dirty="0">
                <a:solidFill>
                  <a:schemeClr val="hlink"/>
                </a:solidFill>
              </a:rPr>
              <a:t>Substance abuse, addiction </a:t>
            </a:r>
          </a:p>
          <a:p>
            <a:pPr lvl="1" algn="r">
              <a:buFontTx/>
              <a:buChar char="•"/>
            </a:pPr>
            <a:r>
              <a:rPr lang="en-US" sz="800" dirty="0">
                <a:solidFill>
                  <a:schemeClr val="hlink"/>
                </a:solidFill>
              </a:rPr>
              <a:t>Professional boundaries </a:t>
            </a:r>
          </a:p>
          <a:p>
            <a:pPr lvl="1" algn="r">
              <a:buFontTx/>
              <a:buChar char="•"/>
            </a:pPr>
            <a:r>
              <a:rPr lang="en-US" sz="800" dirty="0">
                <a:solidFill>
                  <a:schemeClr val="hlink"/>
                </a:solidFill>
              </a:rPr>
              <a:t>Self-care and physician health issues</a:t>
            </a:r>
          </a:p>
          <a:p>
            <a:pPr lvl="1" algn="r">
              <a:buFontTx/>
              <a:buChar char="•"/>
            </a:pPr>
            <a:r>
              <a:rPr lang="en-US" sz="800" dirty="0">
                <a:solidFill>
                  <a:schemeClr val="hlink"/>
                </a:solidFill>
              </a:rPr>
              <a:t>Disruptive physician management </a:t>
            </a:r>
          </a:p>
          <a:p>
            <a:pPr lvl="1" algn="r">
              <a:buFontTx/>
              <a:buChar char="•"/>
            </a:pPr>
            <a:r>
              <a:rPr lang="en-US" sz="800" dirty="0">
                <a:solidFill>
                  <a:schemeClr val="hlink"/>
                </a:solidFill>
              </a:rPr>
              <a:t>Women in medicine</a:t>
            </a:r>
          </a:p>
          <a:p>
            <a:pPr lvl="1" algn="r">
              <a:buFontTx/>
              <a:buChar char="•"/>
            </a:pPr>
            <a:r>
              <a:rPr lang="en-US" sz="800" dirty="0">
                <a:solidFill>
                  <a:schemeClr val="hlink"/>
                </a:solidFill>
              </a:rPr>
              <a:t>Physicians in relationships and families</a:t>
            </a:r>
          </a:p>
          <a:p>
            <a:pPr lvl="1" algn="r">
              <a:buFontTx/>
              <a:buChar char="•"/>
            </a:pPr>
            <a:r>
              <a:rPr lang="en-US" sz="800" dirty="0">
                <a:solidFill>
                  <a:schemeClr val="hlink"/>
                </a:solidFill>
              </a:rPr>
              <a:t>Physician depression and suicide</a:t>
            </a:r>
          </a:p>
          <a:p>
            <a:pPr lvl="1" algn="r">
              <a:buFontTx/>
              <a:buChar char="•"/>
            </a:pPr>
            <a:r>
              <a:rPr lang="en-US" sz="800" dirty="0">
                <a:solidFill>
                  <a:schemeClr val="hlink"/>
                </a:solidFill>
              </a:rPr>
              <a:t>Occupational hazards of physicians</a:t>
            </a:r>
          </a:p>
          <a:p>
            <a:pPr lvl="1" algn="r">
              <a:buFontTx/>
              <a:buChar char="•"/>
            </a:pPr>
            <a:r>
              <a:rPr lang="en-US" sz="800" dirty="0">
                <a:solidFill>
                  <a:schemeClr val="hlink"/>
                </a:solidFill>
              </a:rPr>
              <a:t>Medical Marijuana</a:t>
            </a:r>
          </a:p>
          <a:p>
            <a:pPr algn="r"/>
            <a:endParaRPr lang="en-US" sz="1000" dirty="0">
              <a:solidFill>
                <a:schemeClr val="hlink"/>
              </a:solidFill>
            </a:endParaRPr>
          </a:p>
          <a:p>
            <a:endParaRPr lang="en-US" sz="1000" b="1" dirty="0">
              <a:solidFill>
                <a:srgbClr val="000000"/>
              </a:solidFill>
            </a:endParaRPr>
          </a:p>
          <a:p>
            <a:pPr algn="r">
              <a:spcBef>
                <a:spcPct val="50000"/>
              </a:spcBef>
            </a:pPr>
            <a:endParaRPr lang="en-US" sz="1000" dirty="0"/>
          </a:p>
        </p:txBody>
      </p:sp>
      <p:sp>
        <p:nvSpPr>
          <p:cNvPr id="10253" name="Text Box 13"/>
          <p:cNvSpPr txBox="1">
            <a:spLocks noChangeArrowheads="1"/>
          </p:cNvSpPr>
          <p:nvPr/>
        </p:nvSpPr>
        <p:spPr bwMode="auto">
          <a:xfrm>
            <a:off x="228600" y="1524000"/>
            <a:ext cx="1676400" cy="304800"/>
          </a:xfrm>
          <a:prstGeom prst="rect">
            <a:avLst/>
          </a:prstGeom>
          <a:noFill/>
          <a:ln w="9525">
            <a:noFill/>
            <a:miter lim="800000"/>
            <a:headEnd/>
            <a:tailEnd/>
          </a:ln>
        </p:spPr>
        <p:txBody>
          <a:bodyPr>
            <a:spAutoFit/>
          </a:bodyPr>
          <a:lstStyle/>
          <a:p>
            <a:pPr>
              <a:spcBef>
                <a:spcPct val="50000"/>
              </a:spcBef>
            </a:pPr>
            <a:r>
              <a:rPr lang="en-US" sz="1400">
                <a:solidFill>
                  <a:schemeClr val="accent2"/>
                </a:solidFill>
              </a:rPr>
              <a:t>CPHP SERVICES</a:t>
            </a:r>
          </a:p>
        </p:txBody>
      </p:sp>
      <p:sp>
        <p:nvSpPr>
          <p:cNvPr id="10254" name="Rectangle 14"/>
          <p:cNvSpPr>
            <a:spLocks noChangeArrowheads="1"/>
          </p:cNvSpPr>
          <p:nvPr/>
        </p:nvSpPr>
        <p:spPr bwMode="auto">
          <a:xfrm>
            <a:off x="152400" y="6505575"/>
            <a:ext cx="1828800" cy="2406650"/>
          </a:xfrm>
          <a:prstGeom prst="rect">
            <a:avLst/>
          </a:prstGeom>
          <a:gradFill rotWithShape="1">
            <a:gsLst>
              <a:gs pos="0">
                <a:srgbClr val="B9DCDC"/>
              </a:gs>
              <a:gs pos="100000">
                <a:srgbClr val="008080"/>
              </a:gs>
            </a:gsLst>
            <a:lin ang="18900000" scaled="1"/>
          </a:gradFill>
          <a:ln w="19050">
            <a:solidFill>
              <a:schemeClr val="tx1"/>
            </a:solidFill>
            <a:miter lim="800000"/>
            <a:headEnd/>
            <a:tailEnd/>
          </a:ln>
        </p:spPr>
        <p:txBody>
          <a:bodyPr tIns="223767" bIns="61893" anchor="ctr">
            <a:spAutoFit/>
          </a:bodyPr>
          <a:lstStyle/>
          <a:p>
            <a:pPr algn="ctr"/>
            <a:r>
              <a:rPr lang="en-US" sz="1400" b="1"/>
              <a:t>Address:</a:t>
            </a:r>
          </a:p>
          <a:p>
            <a:pPr algn="ctr"/>
            <a:r>
              <a:rPr lang="en-US" sz="1100">
                <a:solidFill>
                  <a:schemeClr val="accent2"/>
                </a:solidFill>
              </a:rPr>
              <a:t>899 Logan St., Suite 410</a:t>
            </a:r>
            <a:br>
              <a:rPr lang="en-US" sz="1100">
                <a:solidFill>
                  <a:schemeClr val="accent2"/>
                </a:solidFill>
              </a:rPr>
            </a:br>
            <a:r>
              <a:rPr lang="en-US" sz="1100">
                <a:solidFill>
                  <a:schemeClr val="accent2"/>
                </a:solidFill>
              </a:rPr>
              <a:t>Denver, CO 80203</a:t>
            </a:r>
            <a:br>
              <a:rPr lang="en-US" sz="1100">
                <a:solidFill>
                  <a:schemeClr val="accent2"/>
                </a:solidFill>
              </a:rPr>
            </a:br>
            <a:r>
              <a:rPr lang="en-US" sz="1100">
                <a:solidFill>
                  <a:schemeClr val="accent2"/>
                </a:solidFill>
              </a:rPr>
              <a:t>Phone: 303-860-0122</a:t>
            </a:r>
            <a:br>
              <a:rPr lang="en-US" sz="1100">
                <a:solidFill>
                  <a:schemeClr val="accent2"/>
                </a:solidFill>
              </a:rPr>
            </a:br>
            <a:r>
              <a:rPr lang="en-US" sz="1100">
                <a:solidFill>
                  <a:schemeClr val="accent2"/>
                </a:solidFill>
              </a:rPr>
              <a:t>Fax:      303-860-7426</a:t>
            </a:r>
            <a:endParaRPr lang="en-US" sz="1100" b="1">
              <a:solidFill>
                <a:schemeClr val="accent2"/>
              </a:solidFill>
            </a:endParaRPr>
          </a:p>
          <a:p>
            <a:pPr algn="ctr">
              <a:spcBef>
                <a:spcPct val="50000"/>
              </a:spcBef>
            </a:pPr>
            <a:r>
              <a:rPr lang="en-US" sz="1400">
                <a:solidFill>
                  <a:schemeClr val="accent2"/>
                </a:solidFill>
                <a:hlinkClick r:id="rId5"/>
              </a:rPr>
              <a:t>www.cphp.org</a:t>
            </a:r>
            <a:endParaRPr lang="en-US" sz="1400">
              <a:solidFill>
                <a:schemeClr val="accent2"/>
              </a:solidFill>
            </a:endParaRPr>
          </a:p>
          <a:p>
            <a:pPr algn="ctr">
              <a:spcBef>
                <a:spcPct val="50000"/>
              </a:spcBef>
            </a:pPr>
            <a:endParaRPr lang="en-US" sz="1400">
              <a:solidFill>
                <a:schemeClr val="accent2"/>
              </a:solidFill>
            </a:endParaRPr>
          </a:p>
          <a:p>
            <a:pPr algn="ctr"/>
            <a:r>
              <a:rPr lang="en-US" sz="1400" b="1"/>
              <a:t>Office Hours:</a:t>
            </a:r>
          </a:p>
          <a:p>
            <a:pPr algn="ctr"/>
            <a:r>
              <a:rPr lang="en-US" sz="1200">
                <a:solidFill>
                  <a:schemeClr val="accent2"/>
                </a:solidFill>
              </a:rPr>
              <a:t>Monday – Friday</a:t>
            </a:r>
            <a:br>
              <a:rPr lang="en-US" sz="1200">
                <a:solidFill>
                  <a:schemeClr val="accent2"/>
                </a:solidFill>
              </a:rPr>
            </a:br>
            <a:r>
              <a:rPr lang="en-US" sz="1200">
                <a:solidFill>
                  <a:schemeClr val="accent2"/>
                </a:solidFill>
              </a:rPr>
              <a:t>8:30 a.m. – 4:30 p.m.</a:t>
            </a:r>
          </a:p>
        </p:txBody>
      </p:sp>
      <p:graphicFrame>
        <p:nvGraphicFramePr>
          <p:cNvPr id="23555" name="Chart 12"/>
          <p:cNvGraphicFramePr>
            <a:graphicFrameLocks/>
          </p:cNvGraphicFramePr>
          <p:nvPr/>
        </p:nvGraphicFramePr>
        <p:xfrm>
          <a:off x="4648200" y="7696200"/>
          <a:ext cx="2209800" cy="1447800"/>
        </p:xfrm>
        <a:graphic>
          <a:graphicData uri="http://schemas.openxmlformats.org/presentationml/2006/ole">
            <p:oleObj spid="_x0000_s23555" r:id="rId6" imgW="3048264" imgH="1828959" progId="Excel.Sheet.8">
              <p:embed/>
            </p:oleObj>
          </a:graphicData>
        </a:graphic>
      </p:graphicFrame>
      <p:sp>
        <p:nvSpPr>
          <p:cNvPr id="16" name="Rectangle 11"/>
          <p:cNvSpPr>
            <a:spLocks noChangeArrowheads="1"/>
          </p:cNvSpPr>
          <p:nvPr/>
        </p:nvSpPr>
        <p:spPr bwMode="auto">
          <a:xfrm>
            <a:off x="2057400" y="7696200"/>
            <a:ext cx="3276600" cy="1447800"/>
          </a:xfrm>
          <a:prstGeom prst="rect">
            <a:avLst/>
          </a:prstGeom>
          <a:noFill/>
          <a:ln w="9525">
            <a:noFill/>
            <a:miter lim="800000"/>
            <a:headEnd/>
            <a:tailEnd/>
          </a:ln>
        </p:spPr>
        <p:txBody>
          <a:bodyPr/>
          <a:lstStyle/>
          <a:p>
            <a:pPr marL="457200" indent="-342900"/>
            <a:r>
              <a:rPr lang="en-US" sz="900" dirty="0" smtClean="0"/>
              <a:t>The majority of revenue that was generated at CPHP</a:t>
            </a:r>
          </a:p>
          <a:p>
            <a:pPr marL="457200" indent="-342900"/>
            <a:r>
              <a:rPr lang="en-US" sz="900" dirty="0" smtClean="0"/>
              <a:t>during Fiscal Year 2009-10 was from the Peer Assistance </a:t>
            </a:r>
          </a:p>
          <a:p>
            <a:pPr marL="457200" indent="-342900"/>
            <a:r>
              <a:rPr lang="en-US" sz="900" dirty="0" smtClean="0"/>
              <a:t>Contract (76%).  The next largest source of revenue was </a:t>
            </a:r>
          </a:p>
          <a:p>
            <a:pPr marL="457200" indent="-342900"/>
            <a:r>
              <a:rPr lang="en-US" sz="900" dirty="0" smtClean="0"/>
              <a:t>from Donations (12%) which were contributions to the </a:t>
            </a:r>
          </a:p>
          <a:p>
            <a:pPr marL="457200" indent="-342900"/>
            <a:r>
              <a:rPr lang="en-US" sz="900" dirty="0" smtClean="0"/>
              <a:t>CPHP annual </a:t>
            </a:r>
            <a:r>
              <a:rPr lang="en-US" sz="900" i="1" dirty="0" smtClean="0"/>
              <a:t>Spirit of Medicine</a:t>
            </a:r>
            <a:r>
              <a:rPr lang="en-US" sz="900" dirty="0" smtClean="0"/>
              <a:t> fundraising campaign.</a:t>
            </a:r>
            <a:endParaRPr lang="en-US" sz="900" dirty="0"/>
          </a:p>
        </p:txBody>
      </p:sp>
      <p:sp>
        <p:nvSpPr>
          <p:cNvPr id="17" name="Line 11"/>
          <p:cNvSpPr>
            <a:spLocks noChangeShapeType="1"/>
          </p:cNvSpPr>
          <p:nvPr/>
        </p:nvSpPr>
        <p:spPr bwMode="auto">
          <a:xfrm flipH="1">
            <a:off x="1981200" y="7239000"/>
            <a:ext cx="4876800" cy="0"/>
          </a:xfrm>
          <a:prstGeom prst="line">
            <a:avLst/>
          </a:prstGeom>
          <a:noFill/>
          <a:ln w="25400">
            <a:solidFill>
              <a:schemeClr val="accent2"/>
            </a:solidFill>
            <a:round/>
            <a:headEnd/>
            <a:tailEnd/>
          </a:ln>
        </p:spPr>
        <p:txBody>
          <a:bodyPr/>
          <a:lstStyle/>
          <a:p>
            <a:endParaRPr lang="en-US"/>
          </a:p>
        </p:txBody>
      </p:sp>
      <p:sp>
        <p:nvSpPr>
          <p:cNvPr id="18" name="Text Box 12"/>
          <p:cNvSpPr txBox="1">
            <a:spLocks noChangeArrowheads="1"/>
          </p:cNvSpPr>
          <p:nvPr/>
        </p:nvSpPr>
        <p:spPr bwMode="auto">
          <a:xfrm>
            <a:off x="2133600" y="7391400"/>
            <a:ext cx="2819400" cy="246063"/>
          </a:xfrm>
          <a:prstGeom prst="rect">
            <a:avLst/>
          </a:prstGeom>
          <a:noFill/>
          <a:ln w="9525">
            <a:noFill/>
            <a:miter lim="800000"/>
            <a:headEnd/>
            <a:tailEnd/>
          </a:ln>
        </p:spPr>
        <p:txBody>
          <a:bodyPr>
            <a:spAutoFit/>
          </a:bodyPr>
          <a:lstStyle/>
          <a:p>
            <a:pPr algn="ctr">
              <a:spcBef>
                <a:spcPct val="50000"/>
              </a:spcBef>
            </a:pPr>
            <a:r>
              <a:rPr lang="en-US" sz="1000" b="1" dirty="0">
                <a:solidFill>
                  <a:schemeClr val="accent2"/>
                </a:solidFill>
              </a:rPr>
              <a:t>Revenue Sources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TotalTime>
  <Words>3441</Words>
  <Application>Microsoft Office PowerPoint</Application>
  <PresentationFormat>On-screen Show (4:3)</PresentationFormat>
  <Paragraphs>468</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3" baseType="lpstr">
      <vt:lpstr>Office Theme</vt:lpstr>
      <vt:lpstr>Microsoft Office Excel 97-2003 Worksheet</vt:lpstr>
      <vt:lpstr>Photo Editor Photo</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Parry</dc:creator>
  <cp:lastModifiedBy>Amanda Parry</cp:lastModifiedBy>
  <cp:revision>9</cp:revision>
  <dcterms:created xsi:type="dcterms:W3CDTF">2010-07-27T15:34:58Z</dcterms:created>
  <dcterms:modified xsi:type="dcterms:W3CDTF">2010-07-29T16:09:54Z</dcterms:modified>
</cp:coreProperties>
</file>